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76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506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00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52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916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37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74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156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39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129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3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872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118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A923-9B8B-4839-A7D9-84AC478AB5C3}" type="datetimeFigureOut">
              <a:rPr lang="he-IL" smtClean="0"/>
              <a:t>כ"ה טבת 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9F93-F32D-46E8-A374-77C99F36C8C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1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DAFDEE0-5EAF-471A-90FC-76674E9DD9EA}"/>
              </a:ext>
            </a:extLst>
          </p:cNvPr>
          <p:cNvSpPr txBox="1"/>
          <p:nvPr/>
        </p:nvSpPr>
        <p:spPr>
          <a:xfrm>
            <a:off x="2047461" y="556592"/>
            <a:ext cx="36600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atin typeface="AchsheloMF" panose="01000503000000020003" pitchFamily="50" charset="-79"/>
                <a:cs typeface="AchsheloMF" panose="01000503000000020003" pitchFamily="50" charset="-79"/>
              </a:rPr>
              <a:t>הוי ארצי מולדתי 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1B42B20-9E6F-4CAE-9922-BCF1F0FFA5D6}"/>
              </a:ext>
            </a:extLst>
          </p:cNvPr>
          <p:cNvSpPr txBox="1"/>
          <p:nvPr/>
        </p:nvSpPr>
        <p:spPr>
          <a:xfrm>
            <a:off x="5946086" y="371926"/>
            <a:ext cx="25444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בס"ד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1B5AE33-8C55-4429-AA7C-28AEC4467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37" y="759607"/>
            <a:ext cx="2143125" cy="240548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A0727DE-732E-452E-9974-5403DA8FF4CC}"/>
              </a:ext>
            </a:extLst>
          </p:cNvPr>
          <p:cNvSpPr txBox="1"/>
          <p:nvPr/>
        </p:nvSpPr>
        <p:spPr>
          <a:xfrm>
            <a:off x="5081382" y="1276842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הַר-טְרָשִׁים קֵרֵחַ</a:t>
            </a:r>
            <a:endParaRPr lang="he-IL" b="1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45DE0E8-D7C0-4577-A479-6EAC6225FC6E}"/>
              </a:ext>
            </a:extLst>
          </p:cNvPr>
          <p:cNvSpPr txBox="1"/>
          <p:nvPr/>
        </p:nvSpPr>
        <p:spPr>
          <a:xfrm>
            <a:off x="318053" y="4948473"/>
            <a:ext cx="17294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הר שאדמתו מסולעת, ולכן הוא דל בצמחיה</a:t>
            </a:r>
            <a:endParaRPr lang="he-IL" b="1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84C2683-EB9B-4F65-A7BB-4CA5B2401E1C}"/>
              </a:ext>
            </a:extLst>
          </p:cNvPr>
          <p:cNvSpPr txBox="1"/>
          <p:nvPr/>
        </p:nvSpPr>
        <p:spPr>
          <a:xfrm>
            <a:off x="4622938" y="2197972"/>
            <a:ext cx="104019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עֵדֶר עֻלְפֶּה</a:t>
            </a:r>
            <a:endParaRPr lang="he-IL" b="1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5C38540-387F-45A9-A94A-59A2B0087363}"/>
              </a:ext>
            </a:extLst>
          </p:cNvPr>
          <p:cNvSpPr txBox="1"/>
          <p:nvPr/>
        </p:nvSpPr>
        <p:spPr>
          <a:xfrm>
            <a:off x="2166732" y="1356683"/>
            <a:ext cx="172940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עדר מעולף, חלש כתוצאה מהחום והיובש.</a:t>
            </a:r>
            <a:b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</a:br>
            <a:endParaRPr lang="he-IL" b="1" dirty="0"/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5413086-80D4-407D-A901-DF077EF21C53}"/>
              </a:ext>
            </a:extLst>
          </p:cNvPr>
          <p:cNvSpPr txBox="1"/>
          <p:nvPr/>
        </p:nvSpPr>
        <p:spPr>
          <a:xfrm>
            <a:off x="5088835" y="2851380"/>
            <a:ext cx="9317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זְהַב-הָדָר</a:t>
            </a:r>
            <a:endParaRPr lang="he-IL" b="1" dirty="0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2E47412-A4BF-44EF-AD5C-3EFC0D0A8961}"/>
              </a:ext>
            </a:extLst>
          </p:cNvPr>
          <p:cNvSpPr txBox="1"/>
          <p:nvPr/>
        </p:nvSpPr>
        <p:spPr>
          <a:xfrm>
            <a:off x="338082" y="4237449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צבע התפוזים</a:t>
            </a:r>
            <a:endParaRPr lang="he-IL" b="1" dirty="0"/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BF1A934-6005-4B1B-A860-8B84B159D273}"/>
              </a:ext>
            </a:extLst>
          </p:cNvPr>
          <p:cNvSpPr txBox="1"/>
          <p:nvPr/>
        </p:nvSpPr>
        <p:spPr>
          <a:xfrm>
            <a:off x="4967085" y="3419146"/>
            <a:ext cx="9317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מִנְזָרִים</a:t>
            </a:r>
            <a:endParaRPr lang="he-IL" b="1" dirty="0"/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3F84CBD-19D8-40E4-8454-3B4AA92B1854}"/>
              </a:ext>
            </a:extLst>
          </p:cNvPr>
          <p:cNvSpPr txBox="1"/>
          <p:nvPr/>
        </p:nvSpPr>
        <p:spPr>
          <a:xfrm>
            <a:off x="2648313" y="3044713"/>
            <a:ext cx="17294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כמו נזר כתר של מלך- הכוונה לשר ומנהיג</a:t>
            </a:r>
            <a:endParaRPr lang="he-IL" dirty="0"/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35FC30F-F43E-42ED-B507-E586B7528B21}"/>
              </a:ext>
            </a:extLst>
          </p:cNvPr>
          <p:cNvSpPr txBox="1"/>
          <p:nvPr/>
        </p:nvSpPr>
        <p:spPr>
          <a:xfrm>
            <a:off x="4685056" y="4004557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מוֹשָׁבָה לֹא-נוֹשָׁבָה</a:t>
            </a:r>
            <a:endParaRPr lang="he-IL" b="1" dirty="0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8EB8F57-1816-4C6B-91FF-7C86D99428DB}"/>
              </a:ext>
            </a:extLst>
          </p:cNvPr>
          <p:cNvSpPr txBox="1"/>
          <p:nvPr/>
        </p:nvSpPr>
        <p:spPr>
          <a:xfrm>
            <a:off x="562965" y="3318691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– ישוב לא מיושב.</a:t>
            </a:r>
            <a:endParaRPr lang="he-IL" dirty="0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4D85102B-5F4B-44D3-9271-F8DAE5EF4B6E}"/>
              </a:ext>
            </a:extLst>
          </p:cNvPr>
          <p:cNvSpPr txBox="1"/>
          <p:nvPr/>
        </p:nvSpPr>
        <p:spPr>
          <a:xfrm>
            <a:off x="5034175" y="4541386"/>
            <a:ext cx="13865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ֶארֶץ-מוֹרָשָׁה</a:t>
            </a:r>
            <a:endParaRPr lang="he-IL" b="1" dirty="0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7219C115-07BE-4709-885B-2679D976E96A}"/>
              </a:ext>
            </a:extLst>
          </p:cNvPr>
          <p:cNvSpPr txBox="1"/>
          <p:nvPr/>
        </p:nvSpPr>
        <p:spPr>
          <a:xfrm>
            <a:off x="2615239" y="4397252"/>
            <a:ext cx="108367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ארץ מולדת</a:t>
            </a:r>
            <a:endParaRPr lang="he-IL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5A7340AC-BED7-4FA8-86EE-675CFC4A5B85}"/>
              </a:ext>
            </a:extLst>
          </p:cNvPr>
          <p:cNvSpPr txBox="1"/>
          <p:nvPr/>
        </p:nvSpPr>
        <p:spPr>
          <a:xfrm>
            <a:off x="4773267" y="5287569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דֶּקֶל רַב-כַּפָּיִם</a:t>
            </a:r>
            <a:endParaRPr lang="he-IL" b="1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07EDA5DD-D17F-49DA-8B86-9176AD08D8A5}"/>
              </a:ext>
            </a:extLst>
          </p:cNvPr>
          <p:cNvSpPr txBox="1"/>
          <p:nvPr/>
        </p:nvSpPr>
        <p:spPr>
          <a:xfrm>
            <a:off x="2359767" y="5410138"/>
            <a:ext cx="172940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 עץ דקל בעל כפות תמרים רבות</a:t>
            </a:r>
            <a:endParaRPr lang="he-IL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9AC8DA7-3B3B-449A-B0B6-DA578AD55314}"/>
              </a:ext>
            </a:extLst>
          </p:cNvPr>
          <p:cNvSpPr txBox="1"/>
          <p:nvPr/>
        </p:nvSpPr>
        <p:spPr>
          <a:xfrm>
            <a:off x="4726055" y="5949648"/>
            <a:ext cx="1397691" cy="3672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נַחַל כְּמַהּ הַמָּיִם</a:t>
            </a:r>
            <a:endParaRPr lang="he-IL" b="1" dirty="0"/>
          </a:p>
        </p:txBody>
      </p:sp>
      <p:sp>
        <p:nvSpPr>
          <p:cNvPr id="25" name="כותרת 1">
            <a:extLst>
              <a:ext uri="{FF2B5EF4-FFF2-40B4-BE49-F238E27FC236}">
                <a16:creationId xmlns:a16="http://schemas.microsoft.com/office/drawing/2014/main" id="{0E43602A-4A71-42DD-BDE0-E257111B2991}"/>
              </a:ext>
            </a:extLst>
          </p:cNvPr>
          <p:cNvSpPr txBox="1">
            <a:spLocks/>
          </p:cNvSpPr>
          <p:nvPr/>
        </p:nvSpPr>
        <p:spPr>
          <a:xfrm>
            <a:off x="3031436" y="10333972"/>
            <a:ext cx="5829300" cy="3448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he-IL" sz="1800" dirty="0">
                <a:solidFill>
                  <a:srgbClr val="5E5E5E"/>
                </a:solidFill>
                <a:latin typeface="Rubik"/>
              </a:rPr>
              <a:t>–.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חֵל-חוֹלוֹת לַיָּם סָבִיב – חֵל =חומה נמוכה. חומות החול הנמוכות, הדיונות ליד הים.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אֶרֶץ-נַחֲלַת מִדְבַּר-סִין – ארץ האבות שניתנה לעם ישראל בסיני, מדבר צין.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תֵּל-חָרְבָּה – תל חורבות, מקום שומם המעיד על הרס וחורבן.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וִילֵל-תַּנִּים – קולות יללות של תנים.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r>
              <a:rPr lang="he-IL" sz="1800" dirty="0">
                <a:solidFill>
                  <a:srgbClr val="5E5E5E"/>
                </a:solidFill>
                <a:latin typeface="Rubik"/>
              </a:rPr>
              <a:t>–.</a:t>
            </a: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br>
              <a:rPr lang="he-IL" sz="1800" dirty="0">
                <a:solidFill>
                  <a:srgbClr val="5E5E5E"/>
                </a:solidFill>
                <a:latin typeface="Rubik"/>
              </a:rPr>
            </a:br>
            <a:endParaRPr lang="he-IL" sz="18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74C3398-561E-4E65-AA5B-5CB066FFCF09}"/>
              </a:ext>
            </a:extLst>
          </p:cNvPr>
          <p:cNvSpPr txBox="1"/>
          <p:nvPr/>
        </p:nvSpPr>
        <p:spPr>
          <a:xfrm>
            <a:off x="337931" y="6053298"/>
            <a:ext cx="172940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 .</a:t>
            </a:r>
            <a:b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</a:br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– נחל יבש, אכזב, מתגעגע וצמא למים.</a:t>
            </a:r>
            <a:endParaRPr lang="he-IL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FDC22E8E-2921-4EC3-BFC5-24A04C7C229A}"/>
              </a:ext>
            </a:extLst>
          </p:cNvPr>
          <p:cNvSpPr txBox="1"/>
          <p:nvPr/>
        </p:nvSpPr>
        <p:spPr>
          <a:xfrm>
            <a:off x="4472609" y="6542586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שִׁיר-צִלְצַל גַּמֶּלֶת</a:t>
            </a:r>
            <a:endParaRPr lang="he-IL" b="1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D3DEA336-A11D-4984-BC44-37A9EAE16F88}"/>
              </a:ext>
            </a:extLst>
          </p:cNvPr>
          <p:cNvSpPr txBox="1"/>
          <p:nvPr/>
        </p:nvSpPr>
        <p:spPr>
          <a:xfrm>
            <a:off x="214937" y="7169827"/>
            <a:ext cx="172940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 . ה"שיר" שנוצר מצלילי הפעמונים הקשורים לצווארי הגמלים הצועדים בשיירה.</a:t>
            </a:r>
            <a:b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</a:br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.</a:t>
            </a:r>
            <a:endParaRPr lang="he-IL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8AB6B7CB-8044-4DAE-BD9D-02152E3E0212}"/>
              </a:ext>
            </a:extLst>
          </p:cNvPr>
          <p:cNvSpPr txBox="1"/>
          <p:nvPr/>
        </p:nvSpPr>
        <p:spPr>
          <a:xfrm>
            <a:off x="4773267" y="7338695"/>
            <a:ext cx="8898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בַּיִר סוּד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3286A384-66BF-41B0-A212-CB5A3BCE4522}"/>
              </a:ext>
            </a:extLst>
          </p:cNvPr>
          <p:cNvSpPr txBox="1"/>
          <p:nvPr/>
        </p:nvSpPr>
        <p:spPr>
          <a:xfrm>
            <a:off x="2223416" y="7119733"/>
            <a:ext cx="23540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בור, באר מים שדפנותיה צבועות בסיד</a:t>
            </a:r>
            <a:r>
              <a:rPr lang="he-IL" dirty="0">
                <a:solidFill>
                  <a:srgbClr val="5E5E5E"/>
                </a:solidFill>
                <a:latin typeface="Rubik"/>
              </a:rPr>
              <a:t>.</a:t>
            </a:r>
            <a:br>
              <a:rPr lang="he-IL" dirty="0">
                <a:solidFill>
                  <a:srgbClr val="5E5E5E"/>
                </a:solidFill>
                <a:latin typeface="Rubik"/>
              </a:rPr>
            </a:br>
            <a:endParaRPr lang="he-IL" b="1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117A24A6-A13D-4CF7-B801-2657D3EC13C9}"/>
              </a:ext>
            </a:extLst>
          </p:cNvPr>
          <p:cNvSpPr txBox="1"/>
          <p:nvPr/>
        </p:nvSpPr>
        <p:spPr>
          <a:xfrm>
            <a:off x="4856509" y="8046990"/>
            <a:ext cx="138650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הַשָּׁמִיר, הַשָּׁיִת</a:t>
            </a: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2588D445-4616-46EC-83DD-7B5A2B96EB27}"/>
              </a:ext>
            </a:extLst>
          </p:cNvPr>
          <p:cNvSpPr txBox="1"/>
          <p:nvPr/>
        </p:nvSpPr>
        <p:spPr>
          <a:xfrm>
            <a:off x="2246394" y="8265371"/>
            <a:ext cx="23540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</a:rPr>
              <a:t>צמחי בר, הגדלים במקומות שוממים. הַשָּׁיִת הוא צמח דוקרני</a:t>
            </a:r>
            <a:endParaRPr lang="he-IL" b="1" dirty="0"/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F1A983CD-3448-4E0A-B9FF-AB1C822B3180}"/>
              </a:ext>
            </a:extLst>
          </p:cNvPr>
          <p:cNvSpPr txBox="1"/>
          <p:nvPr/>
        </p:nvSpPr>
        <p:spPr>
          <a:xfrm>
            <a:off x="5375831" y="9164742"/>
            <a:ext cx="88986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מְלוּנָה</a:t>
            </a: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890DBAE0-70EE-470F-9A5B-921C53A92689}"/>
              </a:ext>
            </a:extLst>
          </p:cNvPr>
          <p:cNvSpPr txBox="1"/>
          <p:nvPr/>
        </p:nvSpPr>
        <p:spPr>
          <a:xfrm>
            <a:off x="466679" y="9349408"/>
            <a:ext cx="17294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 . </a:t>
            </a:r>
            <a:r>
              <a:rPr lang="he-IL" dirty="0">
                <a:solidFill>
                  <a:srgbClr val="5E5E5E"/>
                </a:solidFill>
                <a:latin typeface="Rubik"/>
              </a:rPr>
              <a:t>סוכת שמירה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254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כבשה דפי צביעה – המבחר הגדול ביותר של דפי צביעה להדפסה ואונליין, גדולים  ואיכותיים – באתר הגדול בישראל">
            <a:extLst>
              <a:ext uri="{FF2B5EF4-FFF2-40B4-BE49-F238E27FC236}">
                <a16:creationId xmlns:a16="http://schemas.microsoft.com/office/drawing/2014/main" id="{6903E8E6-D24C-4ADC-BF2C-574B4BFE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39" y="7655730"/>
            <a:ext cx="1591520" cy="18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52E6D32-58B7-4B80-A986-0EE0500D6585}"/>
              </a:ext>
            </a:extLst>
          </p:cNvPr>
          <p:cNvSpPr txBox="1"/>
          <p:nvPr/>
        </p:nvSpPr>
        <p:spPr>
          <a:xfrm>
            <a:off x="983974" y="473372"/>
            <a:ext cx="24450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chsheloMF" panose="01000503000000020003" pitchFamily="50" charset="-79"/>
                <a:cs typeface="AchsheloMF" panose="01000503000000020003" pitchFamily="50" charset="-79"/>
              </a:rPr>
              <a:t>שמות של </a:t>
            </a:r>
            <a:r>
              <a:rPr lang="he-IL" dirty="0" err="1">
                <a:latin typeface="AchsheloMF" panose="01000503000000020003" pitchFamily="50" charset="-79"/>
                <a:cs typeface="AchsheloMF" panose="01000503000000020003" pitchFamily="50" charset="-79"/>
              </a:rPr>
              <a:t>צמחים.עצי</a:t>
            </a:r>
            <a:r>
              <a:rPr lang="he-IL" dirty="0">
                <a:latin typeface="AchsheloMF" panose="01000503000000020003" pitchFamily="50" charset="-79"/>
                <a:cs typeface="AchsheloMF" panose="01000503000000020003" pitchFamily="50" charset="-79"/>
              </a:rPr>
              <a:t> פרי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068FA92-F897-44E0-A5C0-7DE68BF4E7BB}"/>
              </a:ext>
            </a:extLst>
          </p:cNvPr>
          <p:cNvSpPr txBox="1"/>
          <p:nvPr/>
        </p:nvSpPr>
        <p:spPr>
          <a:xfrm>
            <a:off x="3881231" y="3830111"/>
            <a:ext cx="24450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chsheloMF" panose="01000503000000020003" pitchFamily="50" charset="-79"/>
                <a:cs typeface="AchsheloMF" panose="01000503000000020003" pitchFamily="50" charset="-79"/>
              </a:rPr>
              <a:t>נופים בארץ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5888AB4D-2512-4C98-A238-4966C5E8FAEE}"/>
              </a:ext>
            </a:extLst>
          </p:cNvPr>
          <p:cNvSpPr txBox="1"/>
          <p:nvPr/>
        </p:nvSpPr>
        <p:spPr>
          <a:xfrm>
            <a:off x="1381538" y="7224957"/>
            <a:ext cx="24450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AchsheloMF" panose="01000503000000020003" pitchFamily="50" charset="-79"/>
                <a:cs typeface="AchsheloMF" panose="01000503000000020003" pitchFamily="50" charset="-79"/>
              </a:rPr>
              <a:t>שמות של חיות</a:t>
            </a:r>
          </a:p>
        </p:txBody>
      </p:sp>
      <p:pic>
        <p:nvPicPr>
          <p:cNvPr id="1026" name="Picture 2" descr="ציור יפה של עץ תפוחים לצביעה ולהדפסה | דפדפים – תעסוקה כיפית לילדים">
            <a:extLst>
              <a:ext uri="{FF2B5EF4-FFF2-40B4-BE49-F238E27FC236}">
                <a16:creationId xmlns:a16="http://schemas.microsoft.com/office/drawing/2014/main" id="{9E03C371-2193-49BC-8CD0-34AAC4C8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39" y="1941044"/>
            <a:ext cx="963629" cy="12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>
            <a:extLst>
              <a:ext uri="{FF2B5EF4-FFF2-40B4-BE49-F238E27FC236}">
                <a16:creationId xmlns:a16="http://schemas.microsoft.com/office/drawing/2014/main" id="{8EBB73FF-9412-414A-B705-CFB43EB9EA51}"/>
              </a:ext>
            </a:extLst>
          </p:cNvPr>
          <p:cNvSpPr txBox="1">
            <a:spLocks/>
          </p:cNvSpPr>
          <p:nvPr/>
        </p:nvSpPr>
        <p:spPr>
          <a:xfrm>
            <a:off x="2072308" y="3570654"/>
            <a:ext cx="4253949" cy="3395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/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id="{19D27D2F-72D8-46D2-8870-B518B744D25B}"/>
              </a:ext>
            </a:extLst>
          </p:cNvPr>
          <p:cNvSpPr txBox="1">
            <a:spLocks/>
          </p:cNvSpPr>
          <p:nvPr/>
        </p:nvSpPr>
        <p:spPr>
          <a:xfrm>
            <a:off x="596536" y="7001085"/>
            <a:ext cx="4055166" cy="2645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/>
          </a:p>
        </p:txBody>
      </p:sp>
      <p:pic>
        <p:nvPicPr>
          <p:cNvPr id="1028" name="Picture 4" descr="בִּיר שֶׁנֶק (באר היסטורית הממתינה לשעת דחפור) | אבני גזית">
            <a:extLst>
              <a:ext uri="{FF2B5EF4-FFF2-40B4-BE49-F238E27FC236}">
                <a16:creationId xmlns:a16="http://schemas.microsoft.com/office/drawing/2014/main" id="{08EED0A8-B230-48C8-A2F4-4B9567E3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53" y="4130485"/>
            <a:ext cx="1589433" cy="20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כותרת 1">
            <a:extLst>
              <a:ext uri="{FF2B5EF4-FFF2-40B4-BE49-F238E27FC236}">
                <a16:creationId xmlns:a16="http://schemas.microsoft.com/office/drawing/2014/main" id="{0A97907D-7D66-4621-8D27-65F3405FD533}"/>
              </a:ext>
            </a:extLst>
          </p:cNvPr>
          <p:cNvSpPr txBox="1">
            <a:spLocks/>
          </p:cNvSpPr>
          <p:nvPr/>
        </p:nvSpPr>
        <p:spPr>
          <a:xfrm>
            <a:off x="0" y="125122"/>
            <a:ext cx="4253949" cy="33954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5072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6894822-88E1-4E02-AA1E-71C4CBFECF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6104" y="5850835"/>
            <a:ext cx="4219783" cy="8402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0" indent="0">
              <a:buNone/>
            </a:pPr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הַר-טְרָשִׁים קֵרֵחַ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B090239-2D67-457A-AF0A-018FF677D9EC}"/>
              </a:ext>
            </a:extLst>
          </p:cNvPr>
          <p:cNvSpPr txBox="1"/>
          <p:nvPr/>
        </p:nvSpPr>
        <p:spPr>
          <a:xfrm>
            <a:off x="2113073" y="3530105"/>
            <a:ext cx="297428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עֵדֶר עֻלְפֶּה</a:t>
            </a:r>
            <a:endParaRPr lang="he-IL" sz="5400" b="1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AE2705-3C7A-4C63-ABAB-B7FCC5E67432}"/>
              </a:ext>
            </a:extLst>
          </p:cNvPr>
          <p:cNvSpPr txBox="1"/>
          <p:nvPr/>
        </p:nvSpPr>
        <p:spPr>
          <a:xfrm>
            <a:off x="636104" y="993555"/>
            <a:ext cx="570506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זְהַב-הָדָר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9859945-421A-4C31-B355-8332A7FC5567}"/>
              </a:ext>
            </a:extLst>
          </p:cNvPr>
          <p:cNvSpPr txBox="1"/>
          <p:nvPr/>
        </p:nvSpPr>
        <p:spPr>
          <a:xfrm>
            <a:off x="3429000" y="7913315"/>
            <a:ext cx="331671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מִנְזָרִים</a:t>
            </a:r>
          </a:p>
        </p:txBody>
      </p:sp>
    </p:spTree>
    <p:extLst>
      <p:ext uri="{BB962C8B-B14F-4D97-AF65-F5344CB8AC3E}">
        <p14:creationId xmlns:p14="http://schemas.microsoft.com/office/powerpoint/2010/main" val="30619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66FB2C5-FD4E-4CC0-9AF8-2FABB6BB7234}"/>
              </a:ext>
            </a:extLst>
          </p:cNvPr>
          <p:cNvSpPr txBox="1"/>
          <p:nvPr/>
        </p:nvSpPr>
        <p:spPr>
          <a:xfrm>
            <a:off x="2210765" y="728603"/>
            <a:ext cx="41925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נַחַל כְּמַהּ הַמָּיִם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F9F9EC4-F75E-47F1-8290-A0353A75892A}"/>
              </a:ext>
            </a:extLst>
          </p:cNvPr>
          <p:cNvSpPr txBox="1"/>
          <p:nvPr/>
        </p:nvSpPr>
        <p:spPr>
          <a:xfrm>
            <a:off x="1133061" y="3198674"/>
            <a:ext cx="466110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שִׁיר-צִלְצַל גַּמֶּלֶת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B291220B-CD02-4F5B-9187-DFA422656FD8}"/>
              </a:ext>
            </a:extLst>
          </p:cNvPr>
          <p:cNvSpPr txBox="1"/>
          <p:nvPr/>
        </p:nvSpPr>
        <p:spPr>
          <a:xfrm>
            <a:off x="2905021" y="6229671"/>
            <a:ext cx="21241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בַּיִר סוּד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D9C10ED-85A3-4959-8885-2A573E87A0ED}"/>
              </a:ext>
            </a:extLst>
          </p:cNvPr>
          <p:cNvSpPr txBox="1"/>
          <p:nvPr/>
        </p:nvSpPr>
        <p:spPr>
          <a:xfrm>
            <a:off x="1428439" y="8715732"/>
            <a:ext cx="400112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הַשָּׁמִיר, הַשָּׁיִת</a:t>
            </a:r>
          </a:p>
        </p:txBody>
      </p:sp>
    </p:spTree>
    <p:extLst>
      <p:ext uri="{BB962C8B-B14F-4D97-AF65-F5344CB8AC3E}">
        <p14:creationId xmlns:p14="http://schemas.microsoft.com/office/powerpoint/2010/main" val="271005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AE8AAE9-4814-46B1-941C-065D14614140}"/>
              </a:ext>
            </a:extLst>
          </p:cNvPr>
          <p:cNvSpPr txBox="1"/>
          <p:nvPr/>
        </p:nvSpPr>
        <p:spPr>
          <a:xfrm>
            <a:off x="3533983" y="944039"/>
            <a:ext cx="170953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מְלוּנָה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135420A-B2D1-4AA4-9CAE-D1C357274D9B}"/>
              </a:ext>
            </a:extLst>
          </p:cNvPr>
          <p:cNvSpPr txBox="1"/>
          <p:nvPr/>
        </p:nvSpPr>
        <p:spPr>
          <a:xfrm>
            <a:off x="1787728" y="3724409"/>
            <a:ext cx="3455785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ֶארֶץ-מוֹרָשָׁה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2B8D2D6-215D-4E58-A110-BD206378DDA6}"/>
              </a:ext>
            </a:extLst>
          </p:cNvPr>
          <p:cNvSpPr txBox="1"/>
          <p:nvPr/>
        </p:nvSpPr>
        <p:spPr>
          <a:xfrm>
            <a:off x="1001991" y="6975836"/>
            <a:ext cx="359547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5400" b="1" dirty="0">
                <a:solidFill>
                  <a:srgbClr val="5E5E5E"/>
                </a:solidFill>
                <a:latin typeface="Rubik"/>
                <a:ea typeface="+mj-ea"/>
                <a:cs typeface="Times New Roman" panose="02020603050405020304" pitchFamily="18" charset="0"/>
              </a:rPr>
              <a:t>דֶּקֶל רַב-כַּפָּיִם</a:t>
            </a:r>
          </a:p>
        </p:txBody>
      </p:sp>
    </p:spTree>
    <p:extLst>
      <p:ext uri="{BB962C8B-B14F-4D97-AF65-F5344CB8AC3E}">
        <p14:creationId xmlns:p14="http://schemas.microsoft.com/office/powerpoint/2010/main" val="66471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7361C600-F90C-45CA-8870-E3A362FC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3969382"/>
            <a:ext cx="7772400" cy="11226800"/>
          </a:xfrm>
          <a:prstGeom prst="rect">
            <a:avLst/>
          </a:prstGeom>
        </p:spPr>
      </p:pic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44DDD2E-DFCE-45B5-A261-DC16184C8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9929" y="5807767"/>
            <a:ext cx="4181777" cy="323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1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D6BD82F-B884-4DEF-8949-9B8E97A5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61" y="131800"/>
            <a:ext cx="2916721" cy="356328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F877BAF-ABCC-4C57-B7FE-DB447C75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845" y="323027"/>
            <a:ext cx="4071984" cy="318176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6F391306-E4D4-4FC0-95C1-3219BFD99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17" y="3442653"/>
            <a:ext cx="2916721" cy="3564835"/>
          </a:xfrm>
          <a:prstGeom prst="rect">
            <a:avLst/>
          </a:prstGeom>
        </p:spPr>
      </p:pic>
      <p:pic>
        <p:nvPicPr>
          <p:cNvPr id="2052" name="Picture 4" descr="דוד גרשטיין אורחת גמלים גדולה Caravan Large | פיסול | אמנות | מרמלדה מרקט">
            <a:extLst>
              <a:ext uri="{FF2B5EF4-FFF2-40B4-BE49-F238E27FC236}">
                <a16:creationId xmlns:a16="http://schemas.microsoft.com/office/drawing/2014/main" id="{B9FDEA2E-38FF-4E84-843B-5233B27D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936" y="6181928"/>
            <a:ext cx="8011872" cy="451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תפוז">
            <a:extLst>
              <a:ext uri="{FF2B5EF4-FFF2-40B4-BE49-F238E27FC236}">
                <a16:creationId xmlns:a16="http://schemas.microsoft.com/office/drawing/2014/main" id="{0AC88543-0286-45B4-8A7C-1A6A0A283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75" y="3885380"/>
            <a:ext cx="3316609" cy="30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0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1735120-7597-4E62-848C-DE701BB7B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1" y="432663"/>
            <a:ext cx="3086722" cy="436060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8AE280F-D348-47EC-AB16-8660959B8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264" y="-18544"/>
            <a:ext cx="3583264" cy="4971544"/>
          </a:xfrm>
          <a:prstGeom prst="rect">
            <a:avLst/>
          </a:prstGeom>
        </p:spPr>
      </p:pic>
      <p:pic>
        <p:nvPicPr>
          <p:cNvPr id="3074" name="Picture 2" descr="דף צביעה ליום העצמאות מפת ארץ ישראל">
            <a:extLst>
              <a:ext uri="{FF2B5EF4-FFF2-40B4-BE49-F238E27FC236}">
                <a16:creationId xmlns:a16="http://schemas.microsoft.com/office/drawing/2014/main" id="{F50CE34F-8EEB-4351-9822-FDE4C0D96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10" y="4953000"/>
            <a:ext cx="3312614" cy="45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89731F8-0133-498D-9B79-131072CE1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84" y="5385663"/>
            <a:ext cx="2268367" cy="45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2715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213</Words>
  <Application>Microsoft Office PowerPoint</Application>
  <PresentationFormat>נייר A4 ‏(210x297 מ"מ)</PresentationFormat>
  <Paragraphs>41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AchsheloMF</vt:lpstr>
      <vt:lpstr>Arial</vt:lpstr>
      <vt:lpstr>Calibri</vt:lpstr>
      <vt:lpstr>Calibri Light</vt:lpstr>
      <vt:lpstr>Rubik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הַר-טְרָשִׁים קֵרֵחַ – הר שאדמתו מסולעת, ולכן הוא דל בצמחיה. עֵדֶר עֻלְפֶּה – עדר מעולף, חלש כתוצאה מהחום והיובש. זְהַב-הָדָר – צבע התפוזים. מִנְזָרִים – ביתם של הנזירים. יתכן שהוא התכוון לנזיר – גפן שלא נזמרה במועד ושריגיה האריכו, ולפיכך המנזרים הם ביתם של הגפנים האלה – כרמים עזובים. מוֹשָׁבָה לֹא-נוֹשָׁבָה – ישוב לא מיושב. אֶרֶץ-מוֹרָשָׁה – ארץ מולדת. דֶּקֶל רַב-כַּפָּיִם – עץ דקל בעל כפות תמרים רבות (ונשמע גם כבעל ידיים רבות). גֶּדֶר-קַו-צַבָּר רָשָׁע – שיחי הצבר ניטעו בשורות ושימשו כגדר שקשה לעבור אותה. נַחַל כְּמַהּ הַמָּיִם – נחל יבש, אכזב, מתגעגע וצמא למים. שִׁיר-צִלְצַל גַּמֶּלֶת – ה"שיר" שנוצר מצלילי הפעמונים הקשורים לצווארי הגמלים הצועדים בשיירה. חֵל-חוֹלוֹת לַיָּם סָבִיב – חֵל =חומה נמוכה. חומות החול הנמוכות, הדיונות ליד הים. אֶרֶץ-נַחֲלַת מִדְבַּר-סִין – ארץ האבות שניתנה לעם ישראל בסיני, מדבר צין. מְלוּנָה – סוכת שמירה. תֵּל-חָרְבָּה – תל חורבות, מקום שומם המעיד על הרס וחורבן. וִילֵל-תַּנִּים – קולות יללות של תנים. הַשָּׁמִיר, הַשָּׁיִת – צמחי בר, הגדלים במקומות שוממים. הַשָּׁיִת הוא צמח דוקרני. בַּיִר סוּד – בור, באר מים שדפנותיה צבועות בסיד. גֵּב – גומה בסלע, חור בסלע שבו נקווים טל ומי גשם. משמש מקור מים במדבר. מַטְלִיּוֹת – פיסות, חתיכות. שְׁחֵלֶת – צמחי בושם.   </dc:title>
  <dc:creator>User</dc:creator>
  <cp:lastModifiedBy>User</cp:lastModifiedBy>
  <cp:revision>8</cp:revision>
  <dcterms:created xsi:type="dcterms:W3CDTF">2023-01-17T21:46:36Z</dcterms:created>
  <dcterms:modified xsi:type="dcterms:W3CDTF">2023-01-18T07:49:01Z</dcterms:modified>
</cp:coreProperties>
</file>