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jaoo+QxL2rm0QYa7FvZT930nlp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1303402" y="10"/>
            <a:ext cx="9772765" cy="6858000"/>
            <a:chOff x="1303402" y="36937"/>
            <a:chExt cx="9772765" cy="6858000"/>
          </a:xfrm>
        </p:grpSpPr>
        <p:sp>
          <p:nvSpPr>
            <p:cNvPr id="87" name="Google Shape;87;p1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 txBox="1"/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</a:pPr>
            <a:r>
              <a:rPr b="1" lang="iw-IL" sz="8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COG-FUN</a:t>
            </a:r>
            <a:br>
              <a:rPr b="1" lang="iw-IL" sz="8800">
                <a:solidFill>
                  <a:schemeClr val="dk2"/>
                </a:solidFill>
              </a:rPr>
            </a:br>
            <a:r>
              <a:rPr b="1" lang="iw-IL" sz="8800">
                <a:solidFill>
                  <a:schemeClr val="dk2"/>
                </a:solidFill>
              </a:rPr>
              <a:t>קבוצתי</a:t>
            </a:r>
            <a:endParaRPr b="1" sz="8800">
              <a:solidFill>
                <a:schemeClr val="dk2"/>
              </a:solidFill>
            </a:endParaRPr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2921382" y="4671570"/>
            <a:ext cx="6105194" cy="682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iw-IL">
                <a:solidFill>
                  <a:schemeClr val="dk2"/>
                </a:solidFill>
              </a:rPr>
              <a:t>אהובה קפא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997" y="3130657"/>
            <a:ext cx="2650211" cy="373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10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39" name="Google Shape;239;p10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0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723331" y="518615"/>
            <a:ext cx="10342723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מר מתגבר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להתגבר ולציית למורה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5652" y="2187113"/>
            <a:ext cx="2287920" cy="39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5273" y="2187113"/>
            <a:ext cx="2144075" cy="393021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/>
          <p:nvPr/>
        </p:nvSpPr>
        <p:spPr>
          <a:xfrm>
            <a:off x="6728346" y="2811439"/>
            <a:ext cx="409434" cy="44014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4012442" y="3029803"/>
            <a:ext cx="300250" cy="39919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11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59" name="Google Shape;259;p11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267" name="Google Shape;267;p11"/>
          <p:cNvSpPr txBox="1"/>
          <p:nvPr/>
        </p:nvSpPr>
        <p:spPr>
          <a:xfrm>
            <a:off x="723331" y="518615"/>
            <a:ext cx="10342723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הכנה ליום פעילות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גיבור מתגבר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3533" y="2504994"/>
            <a:ext cx="3862317" cy="43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/>
          <p:nvPr/>
        </p:nvSpPr>
        <p:spPr>
          <a:xfrm>
            <a:off x="5895833" y="2934269"/>
            <a:ext cx="718783" cy="723331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2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77" name="Google Shape;277;p12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723331" y="518615"/>
            <a:ext cx="10342723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84"/>
            <a:ext cx="12191695" cy="685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13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94" name="Google Shape;294;p13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3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723331" y="518615"/>
            <a:ext cx="10342723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חוויות מיום הפעילות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מר עצור                                           גברת בודקת                                    מר מתגבר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4369" y="2691310"/>
            <a:ext cx="39243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0114" y="2701147"/>
            <a:ext cx="2649063" cy="364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088" y="2691310"/>
            <a:ext cx="3924301" cy="36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/>
          <p:nvPr/>
        </p:nvSpPr>
        <p:spPr>
          <a:xfrm>
            <a:off x="5977719" y="3156045"/>
            <a:ext cx="236561" cy="54591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2074459" y="3138985"/>
            <a:ext cx="232013" cy="29001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696036" y="3930555"/>
            <a:ext cx="464024" cy="49132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8093122" y="3780430"/>
            <a:ext cx="218365" cy="3821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3493827" y="4176215"/>
            <a:ext cx="286603" cy="40943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14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318" name="Google Shape;318;p14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4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723331" y="518615"/>
            <a:ext cx="10342723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נבחרת הגיבורים שלנו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6445" y="1902268"/>
            <a:ext cx="9276087" cy="463501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4"/>
          <p:cNvSpPr/>
          <p:nvPr/>
        </p:nvSpPr>
        <p:spPr>
          <a:xfrm>
            <a:off x="8352430" y="3207224"/>
            <a:ext cx="259307" cy="34119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4"/>
          <p:cNvSpPr/>
          <p:nvPr/>
        </p:nvSpPr>
        <p:spPr>
          <a:xfrm>
            <a:off x="7165073" y="3429000"/>
            <a:ext cx="259309" cy="36507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7533564" y="3657600"/>
            <a:ext cx="204717" cy="23201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6373504" y="3429000"/>
            <a:ext cx="204717" cy="39237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4804012" y="3657600"/>
            <a:ext cx="204716" cy="23201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3848669" y="3848669"/>
            <a:ext cx="204716" cy="2456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4"/>
          <p:cNvSpPr/>
          <p:nvPr/>
        </p:nvSpPr>
        <p:spPr>
          <a:xfrm>
            <a:off x="3138985" y="3429000"/>
            <a:ext cx="232012" cy="37872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04" name="Google Shape;104;p2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2"/>
          <p:cNvSpPr txBox="1"/>
          <p:nvPr>
            <p:ph type="ctrTitle"/>
          </p:nvPr>
        </p:nvSpPr>
        <p:spPr>
          <a:xfrm>
            <a:off x="1629363" y="914400"/>
            <a:ext cx="94371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r>
              <a:rPr b="1" lang="iw-IL" sz="2400" u="sng"/>
              <a:t>תחום עיסוק: </a:t>
            </a:r>
            <a:br>
              <a:rPr b="1" lang="iw-IL" sz="2400"/>
            </a:br>
            <a:r>
              <a:rPr b="1" lang="iw-IL" sz="2400"/>
              <a:t>לימודי, חברתי, ADL/IADL</a:t>
            </a: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r>
              <a:rPr b="1" lang="iw-IL" sz="2400" u="sng"/>
              <a:t>אוכלוסיית יעד: </a:t>
            </a:r>
            <a:br>
              <a:rPr b="1" lang="iw-IL" sz="2400" u="sng"/>
            </a:br>
            <a:r>
              <a:rPr b="1" lang="iw-IL" sz="2400"/>
              <a:t>13 ילדים הלומדים בכיתה מקדמת עם לקויות למידה והפרעת קשב</a:t>
            </a: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r>
              <a:rPr b="1" lang="iw-IL" sz="2400" u="sng"/>
              <a:t>הרציונל:</a:t>
            </a:r>
            <a:r>
              <a:rPr b="1" lang="iw-IL" sz="2400"/>
              <a:t> </a:t>
            </a:r>
            <a:br>
              <a:rPr b="1" lang="iw-IL" sz="2400"/>
            </a:br>
            <a:r>
              <a:rPr b="1" lang="iw-IL" sz="2400"/>
              <a:t>שיפור התפקודים הניהוליים- הגברת עצמאות במטלות יומיומיות </a:t>
            </a:r>
            <a:br>
              <a:rPr b="1" lang="iw-IL" sz="2400"/>
            </a:br>
            <a:r>
              <a:rPr b="1" lang="iw-IL" sz="2400"/>
              <a:t>ושיפור מיומנויות חברתיות.</a:t>
            </a: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" y="4057650"/>
            <a:ext cx="3126498" cy="280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0" name="Google Shape;120;p3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90550" y="666750"/>
            <a:ext cx="10485617" cy="625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sng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מטרות הקבוצה: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Calibri"/>
              <a:buAutoNum type="arabicPeriod"/>
            </a:pPr>
            <a:r>
              <a:rPr b="1" i="0" lang="iw-IL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התלמידים יצליחו </a:t>
            </a:r>
            <a:r>
              <a:rPr b="1" i="0" lang="iw-IL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לעצור</a:t>
            </a:r>
            <a:r>
              <a:rPr b="1" i="0" lang="iw-IL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ולהצביע לפני שהם עונים תשובה במהלך השיעור.</a:t>
            </a:r>
            <a:endParaRPr/>
          </a:p>
          <a:p>
            <a:pPr indent="-304800" lvl="0" marL="457200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2. התלמידים יצליחו </a:t>
            </a:r>
            <a:r>
              <a:rPr b="1" i="0" lang="iw-IL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להתחשב</a:t>
            </a:r>
            <a:r>
              <a:rPr b="1" i="0" lang="iw-IL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גם ברצון של האחר בבחירת משחק בהפסקה או     בשיעור משחק.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3. התלמידים יצליחו </a:t>
            </a:r>
            <a:r>
              <a:rPr b="1" i="0" lang="iw-IL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לבדוק</a:t>
            </a:r>
            <a:r>
              <a:rPr b="1" i="0" lang="iw-IL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שיש עליהם מסיכה לפני שעוזבים את הכיתה.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4. התלמידים יצליחו </a:t>
            </a:r>
            <a:r>
              <a:rPr b="1" i="0" lang="iw-IL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להתגבר</a:t>
            </a:r>
            <a:r>
              <a:rPr b="1" i="0" lang="iw-IL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ולציית למורה בשיעור.</a:t>
            </a:r>
            <a:endParaRPr b="1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" y="4940490"/>
            <a:ext cx="2122176" cy="1897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7" name="Google Shape;137;p4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4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678106" y="786424"/>
            <a:ext cx="10068276" cy="627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הנחייה: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מרפאה בעיסוק יחד עם מחנכת הכיתה.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המרפאה בעיסוק מעבירה את הקבוצה בנוכחות המחנכת,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המחנכת מיישמת וממשיכה את הנלמד במשך השבוע.                                       בחירת משותפת של מטרות הקבוצה.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ולקראת סוף שנה בנייה משותפת של תכני הקבוצה.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מקום ומשך העברת התכנית: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בתוך הכיתה הלימודית פעם בשבוע למשך 45 דקות.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5" y="4766375"/>
            <a:ext cx="2620675" cy="212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5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54" name="Google Shape;154;p5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5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87570" y="791570"/>
            <a:ext cx="10685998" cy="591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דגשים להתייחסות בתוכנית: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דגש על תכנים המשפרים את התפקוד בלימודים, בבית ובחברה.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עצירת התנהגות לא ראויה (מר עצור)</a:t>
            </a:r>
            <a:endParaRPr/>
          </a:p>
          <a:p>
            <a:pPr indent="-342900" lvl="0" marL="342900" marR="0" rt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עצירה וחשיבה לפני ביצוע פעילות או לאחריה (מר עצור עוזר לחשוב)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שימת לב לעצמי ולאחר "כולם נהנים" (גם אני וגם אחרים)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עצירה ובדיקה עצמית לפני, במהלך או אחרי פעילות (גברת בודקת)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התגברות על משהו שקשה לי (מר מאמץ)</a:t>
            </a:r>
            <a:endParaRPr/>
          </a:p>
          <a:p>
            <a:pPr indent="-190500" lvl="0" marL="342900" marR="0" rt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6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70" name="Google Shape;170;p6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6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871059" y="1037230"/>
            <a:ext cx="9865209" cy="5196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הערכת יעילות התערבות: 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בחירת מטרות כיתתיות מדידות לפי הצורך שעולה בכיתה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תצפית כיתתית להערכת התקדמות הילדים, לפני תחילת ההתערבות ולאחריה.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אישורים נדרשים: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אישור ממנהלת להעברת הקבוצה, סיכום משותף עם מחנכת הכיתה.           שיתוף ההורים בתוכנית לפני התוכנית, במהלך התוכנית ובסיומו.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7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86" name="Google Shape;186;p7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7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723331" y="518615"/>
            <a:ext cx="10342723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מר עצור: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לעצור ולהצביע לפני שמדברים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0550" y="2821500"/>
            <a:ext cx="9164469" cy="3906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8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03" name="Google Shape;203;p8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8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723331" y="518615"/>
            <a:ext cx="10342723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כולם נהנים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להתחשב גם ברצון של האחר בבחירת משחק בהפסקה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0812" y="2428253"/>
            <a:ext cx="3838161" cy="44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540991" y="2893325"/>
            <a:ext cx="555009" cy="53567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4451446" y="3429000"/>
            <a:ext cx="407158" cy="406021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9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22" name="Google Shape;222;p9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308320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0784"/>
                  </a:srgbClr>
                </a:gs>
                <a:gs pos="813">
                  <a:srgbClr val="FFFFFF">
                    <a:alpha val="40784"/>
                  </a:srgbClr>
                </a:gs>
                <a:gs pos="20000">
                  <a:srgbClr val="3684CB">
                    <a:alpha val="55686"/>
                  </a:srgbClr>
                </a:gs>
                <a:gs pos="44000">
                  <a:srgbClr val="C4E0B2">
                    <a:alpha val="56862"/>
                  </a:srgbClr>
                </a:gs>
                <a:gs pos="74000">
                  <a:srgbClr val="537DC9">
                    <a:alpha val="33725"/>
                  </a:srgbClr>
                </a:gs>
                <a:gs pos="100000">
                  <a:srgbClr val="FFFFFF">
                    <a:alpha val="5882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303402" y="36937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9"/>
          <p:cNvSpPr txBox="1"/>
          <p:nvPr>
            <p:ph type="ctrTitle"/>
          </p:nvPr>
        </p:nvSpPr>
        <p:spPr>
          <a:xfrm>
            <a:off x="1498562" y="1314450"/>
            <a:ext cx="9436993" cy="62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/>
            </a:br>
            <a:br>
              <a:rPr b="1" lang="iw-IL" sz="2400">
                <a:solidFill>
                  <a:schemeClr val="dk2"/>
                </a:solidFill>
              </a:rPr>
            </a:br>
            <a:br>
              <a:rPr b="1" lang="iw-IL" sz="2400"/>
            </a:br>
            <a:endParaRPr b="1" sz="2400">
              <a:solidFill>
                <a:schemeClr val="dk2"/>
              </a:solidFill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723331" y="518615"/>
            <a:ext cx="10342723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גברת בודקת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לבדוק שעוזבים את הכיתה עם מסיכה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5965" y="2698043"/>
            <a:ext cx="3984004" cy="416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2020-07-05T19:05:29Z</dcterms:created>
  <dc:creator>אהובה קפא</dc:creator>
</cp:coreProperties>
</file>