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3" r:id="rId3"/>
    <p:sldId id="274" r:id="rId4"/>
    <p:sldId id="278" r:id="rId5"/>
    <p:sldId id="257" r:id="rId6"/>
    <p:sldId id="258" r:id="rId7"/>
    <p:sldId id="260" r:id="rId8"/>
    <p:sldId id="262" r:id="rId9"/>
    <p:sldId id="263" r:id="rId10"/>
    <p:sldId id="264" r:id="rId11"/>
    <p:sldId id="267" r:id="rId12"/>
    <p:sldId id="265" r:id="rId13"/>
    <p:sldId id="266" r:id="rId14"/>
    <p:sldId id="281" r:id="rId15"/>
    <p:sldId id="268" r:id="rId16"/>
    <p:sldId id="269" r:id="rId17"/>
    <p:sldId id="271" r:id="rId18"/>
    <p:sldId id="270" r:id="rId19"/>
    <p:sldId id="276" r:id="rId20"/>
    <p:sldId id="280" r:id="rId21"/>
  </p:sldIdLst>
  <p:sldSz cx="9144000" cy="6858000" type="screen4x3"/>
  <p:notesSz cx="6858000" cy="9144000"/>
  <p:custDataLst>
    <p:tags r:id="rId22"/>
  </p:custDataLst>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1" d="100"/>
          <a:sy n="81" d="100"/>
        </p:scale>
        <p:origin x="1498"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he-IL"/>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50726876-376C-4BDA-B41E-FB6C1112EAC8}" type="slidenum">
              <a:rPr lang="he-IL" smtClean="0"/>
              <a:t>‹#›</a:t>
            </a:fld>
            <a:endParaRPr lang="he-IL"/>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a:xfrm>
            <a:off x="6096000" y="6356350"/>
            <a:ext cx="762000" cy="365125"/>
          </a:xfrm>
        </p:spPr>
        <p:txBody>
          <a:bodyPr/>
          <a:lstStyle/>
          <a:p>
            <a:fld id="{50726876-376C-4BDA-B41E-FB6C1112EAC8}" type="slidenum">
              <a:rPr lang="he-IL" smtClean="0"/>
              <a:t>‹#›</a:t>
            </a:fld>
            <a:endParaRPr lang="he-IL"/>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5" name="Footer Placeholder 4"/>
          <p:cNvSpPr>
            <a:spLocks noGrp="1"/>
          </p:cNvSpPr>
          <p:nvPr>
            <p:ph type="ftr" sz="quarter" idx="11"/>
          </p:nvPr>
        </p:nvSpPr>
        <p:spPr>
          <a:xfrm>
            <a:off x="5791200" y="6356350"/>
            <a:ext cx="2895600" cy="365125"/>
          </a:xfrm>
        </p:spPr>
        <p:txBody>
          <a:bodyPr/>
          <a:lstStyle/>
          <a:p>
            <a:endParaRPr lang="he-IL"/>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50726876-376C-4BDA-B41E-FB6C1112EAC8}" type="slidenum">
              <a:rPr lang="he-IL" smtClean="0"/>
              <a:t>‹#›</a:t>
            </a:fld>
            <a:endParaRPr lang="he-IL"/>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5" name="Date Placeholder 4"/>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50726876-376C-4BDA-B41E-FB6C1112EAC8}"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0726876-376C-4BDA-B41E-FB6C1112EAC8}" type="slidenum">
              <a:rPr lang="he-IL" smtClean="0"/>
              <a:t>‹#›</a:t>
            </a:fld>
            <a:endParaRPr lang="he-IL"/>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5" name="Date Placeholder 4"/>
          <p:cNvSpPr>
            <a:spLocks noGrp="1"/>
          </p:cNvSpPr>
          <p:nvPr>
            <p:ph type="dt" sz="half" idx="10"/>
          </p:nvPr>
        </p:nvSpPr>
        <p:spPr/>
        <p:txBody>
          <a:bodyPr/>
          <a:lstStyle/>
          <a:p>
            <a:fld id="{4CF6DDAF-13FE-4C5F-B063-712241CEBC65}" type="datetimeFigureOut">
              <a:rPr lang="he-IL" smtClean="0"/>
              <a:t>ד'/ניסן/תשפ"ד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50726876-376C-4BDA-B41E-FB6C1112EAC8}" type="slidenum">
              <a:rPr lang="he-IL" smtClean="0"/>
              <a:t>‹#›</a:t>
            </a:fld>
            <a:endParaRPr lang="he-IL"/>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CF6DDAF-13FE-4C5F-B063-712241CEBC65}" type="datetimeFigureOut">
              <a:rPr lang="he-IL" smtClean="0"/>
              <a:t>ד'/ניסן/תשפ"ד</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he-I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0726876-376C-4BDA-B41E-FB6C1112EAC8}" type="slidenum">
              <a:rPr lang="he-IL" smtClean="0"/>
              <a:t>‹#›</a:t>
            </a:fld>
            <a:endParaRPr lang="he-IL"/>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r" defTabSz="914400" rtl="1"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r" defTabSz="914400" rtl="1"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r" defTabSz="914400" rtl="1"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r" defTabSz="914400" rtl="1"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r" defTabSz="914400" rtl="1"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cT323xVQfVo&amp;ab_channel=%D7%90%D7%99%D7%AA%D7%9F%D7%90%D7%9C%D7%A4%D7%A8%D7%98"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il/imgres?um=1&amp;hl=iw&amp;biw=1280&amp;bih=553&amp;tbm=isch&amp;tbnid=X_WTkUOEkU4frM:&amp;imgrefurl=http://www.moomoo.co.il/sites/page.php?id=72549&amp;docid=mxyvc3Gao2rnnM&amp;imgurl=http://www.neroyair.com/time/pnay-li/fool_homor/images_thatoeim_vedimayon/PS0228.jpg&amp;w=600&amp;h=486&amp;ei=pcUsUoGyEIbi4QTh8YCwCw&amp;zoom=1&amp;ved=1t:3588,r:23,s:0,i:152&amp;iact=rc&amp;page=2&amp;tbnh=191&amp;tbnw=236&amp;start=12&amp;ndsp=18&amp;tx=123&amp;ty=8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83568" y="3039616"/>
            <a:ext cx="8001000" cy="533400"/>
          </a:xfrm>
        </p:spPr>
        <p:txBody>
          <a:bodyPr>
            <a:noAutofit/>
          </a:bodyPr>
          <a:lstStyle/>
          <a:p>
            <a:r>
              <a:rPr lang="he-IL" sz="7200" b="1" dirty="0">
                <a:solidFill>
                  <a:schemeClr val="bg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מודל </a:t>
            </a:r>
            <a:r>
              <a:rPr lang="he-IL" sz="7200" b="1" dirty="0" err="1">
                <a:solidFill>
                  <a:schemeClr val="bg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א.פ.ר.ת</a:t>
            </a:r>
            <a:endParaRPr lang="he-IL" sz="7200" b="1" dirty="0">
              <a:solidFill>
                <a:schemeClr val="bg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50231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1628800"/>
            <a:ext cx="8731696" cy="4525963"/>
          </a:xfrm>
        </p:spPr>
        <p:txBody>
          <a:bodyPr>
            <a:normAutofit fontScale="85000" lnSpcReduction="10000"/>
          </a:bodyPr>
          <a:lstStyle/>
          <a:p>
            <a:pPr marL="0" indent="0">
              <a:buNone/>
            </a:pPr>
            <a:r>
              <a:rPr lang="he-IL" sz="2800" dirty="0">
                <a:solidFill>
                  <a:schemeClr val="tx1"/>
                </a:solidFill>
                <a:latin typeface="David" panose="020E0502060401010101" pitchFamily="34" charset="-79"/>
                <a:cs typeface="David" panose="020E0502060401010101" pitchFamily="34" charset="-79"/>
              </a:rPr>
              <a:t>ענה להם האיכר: </a:t>
            </a:r>
            <a:r>
              <a:rPr lang="he-IL" sz="2800" b="1" i="1" dirty="0">
                <a:solidFill>
                  <a:schemeClr val="tx1"/>
                </a:solidFill>
                <a:latin typeface="David" panose="020E0502060401010101" pitchFamily="34" charset="-79"/>
                <a:cs typeface="David" panose="020E0502060401010101" pitchFamily="34" charset="-79"/>
              </a:rPr>
              <a:t>"אל תמהרו לשפוט: כל מה שניתן לומר הוא, שהסוס נעלם. אי-אפשר לדעת לאן הוא נעלם, האם נגנב, או ברח... אם הדבר הוא לטובה, או לרעה..." </a:t>
            </a:r>
            <a:endParaRPr lang="en-US" sz="2800" dirty="0">
              <a:solidFill>
                <a:schemeClr val="tx1"/>
              </a:solidFill>
              <a:latin typeface="David" panose="020E0502060401010101" pitchFamily="34" charset="-79"/>
              <a:cs typeface="David" panose="020E0502060401010101" pitchFamily="34" charset="-79"/>
            </a:endParaRPr>
          </a:p>
          <a:p>
            <a:pPr marL="0" indent="0">
              <a:buNone/>
            </a:pPr>
            <a:r>
              <a:rPr lang="he-IL" sz="2800" b="1" i="1" dirty="0">
                <a:solidFill>
                  <a:schemeClr val="tx1"/>
                </a:solidFill>
                <a:latin typeface="David" panose="020E0502060401010101" pitchFamily="34" charset="-79"/>
                <a:cs typeface="David" panose="020E0502060401010101" pitchFamily="34" charset="-79"/>
              </a:rPr>
              <a:t>כעבור מספר חודשים, חזר הסוס, עם סוסה ושני סייחים. </a:t>
            </a:r>
            <a:endParaRPr lang="en-US" sz="2800" dirty="0">
              <a:solidFill>
                <a:schemeClr val="tx1"/>
              </a:solidFill>
              <a:latin typeface="David" panose="020E0502060401010101" pitchFamily="34" charset="-79"/>
              <a:cs typeface="David" panose="020E0502060401010101" pitchFamily="34" charset="-79"/>
            </a:endParaRPr>
          </a:p>
          <a:p>
            <a:pPr marL="0" indent="0">
              <a:buNone/>
            </a:pPr>
            <a:r>
              <a:rPr lang="en-US" sz="2800" dirty="0">
                <a:solidFill>
                  <a:schemeClr val="tx1"/>
                </a:solidFill>
                <a:latin typeface="David" panose="020E0502060401010101" pitchFamily="34" charset="-79"/>
                <a:cs typeface="David" panose="020E0502060401010101" pitchFamily="34" charset="-79"/>
              </a:rPr>
              <a:t> </a:t>
            </a:r>
          </a:p>
          <a:p>
            <a:pPr marL="0" indent="0">
              <a:buNone/>
            </a:pPr>
            <a:r>
              <a:rPr lang="he-IL" sz="2800" dirty="0">
                <a:solidFill>
                  <a:schemeClr val="tx1"/>
                </a:solidFill>
                <a:latin typeface="David" panose="020E0502060401010101" pitchFamily="34" charset="-79"/>
                <a:cs typeface="David" panose="020E0502060401010101" pitchFamily="34" charset="-79"/>
              </a:rPr>
              <a:t> </a:t>
            </a:r>
            <a:r>
              <a:rPr lang="he-IL" sz="2800" b="1" dirty="0">
                <a:solidFill>
                  <a:schemeClr val="tx1"/>
                </a:solidFill>
                <a:latin typeface="David" panose="020E0502060401010101" pitchFamily="34" charset="-79"/>
                <a:cs typeface="David" panose="020E0502060401010101" pitchFamily="34" charset="-79"/>
              </a:rPr>
              <a:t>"אהה",</a:t>
            </a:r>
            <a:r>
              <a:rPr lang="he-IL" sz="2800" dirty="0">
                <a:solidFill>
                  <a:schemeClr val="tx1"/>
                </a:solidFill>
                <a:latin typeface="David" panose="020E0502060401010101" pitchFamily="34" charset="-79"/>
                <a:cs typeface="David" panose="020E0502060401010101" pitchFamily="34" charset="-79"/>
              </a:rPr>
              <a:t> אמרו חברי הכפר: </a:t>
            </a:r>
            <a:r>
              <a:rPr lang="he-IL" sz="2800" b="1" dirty="0">
                <a:solidFill>
                  <a:schemeClr val="tx1"/>
                </a:solidFill>
                <a:latin typeface="David" panose="020E0502060401010101" pitchFamily="34" charset="-79"/>
                <a:cs typeface="David" panose="020E0502060401010101" pitchFamily="34" charset="-79"/>
              </a:rPr>
              <a:t>"הסוס ברח ליער, שם מצא את הסוסה... </a:t>
            </a:r>
            <a:endParaRPr lang="en-US" sz="2800" dirty="0">
              <a:solidFill>
                <a:schemeClr val="tx1"/>
              </a:solidFill>
              <a:latin typeface="David" panose="020E0502060401010101" pitchFamily="34" charset="-79"/>
              <a:cs typeface="David" panose="020E0502060401010101" pitchFamily="34" charset="-79"/>
            </a:endParaRPr>
          </a:p>
          <a:p>
            <a:pPr marL="0" indent="0">
              <a:buNone/>
            </a:pPr>
            <a:r>
              <a:rPr lang="he-IL" sz="2800" b="1" dirty="0">
                <a:solidFill>
                  <a:schemeClr val="tx1"/>
                </a:solidFill>
                <a:latin typeface="David" panose="020E0502060401010101" pitchFamily="34" charset="-79"/>
                <a:cs typeface="David" panose="020E0502060401010101" pitchFamily="34" charset="-79"/>
              </a:rPr>
              <a:t>עכשיו חזר לאורווה, כדי לתת אוכל לסוסה ולסייחים." </a:t>
            </a:r>
            <a:endParaRPr lang="en-US" sz="2800" dirty="0">
              <a:solidFill>
                <a:schemeClr val="tx1"/>
              </a:solidFill>
              <a:latin typeface="David" panose="020E0502060401010101" pitchFamily="34" charset="-79"/>
              <a:cs typeface="David" panose="020E0502060401010101" pitchFamily="34" charset="-79"/>
            </a:endParaRPr>
          </a:p>
          <a:p>
            <a:pPr marL="0" indent="0">
              <a:buNone/>
            </a:pPr>
            <a:r>
              <a:rPr lang="he-IL" sz="2800" b="1" dirty="0">
                <a:solidFill>
                  <a:schemeClr val="tx1"/>
                </a:solidFill>
                <a:latin typeface="David" panose="020E0502060401010101" pitchFamily="34" charset="-79"/>
                <a:cs typeface="David" panose="020E0502060401010101" pitchFamily="34" charset="-79"/>
              </a:rPr>
              <a:t>"אתה צדקת, אמרו לאיכר, כל העניין באמת היה לברכה, כמו שאמרת..." </a:t>
            </a:r>
            <a:endParaRPr lang="en-US" sz="2800" dirty="0">
              <a:solidFill>
                <a:schemeClr val="tx1"/>
              </a:solidFill>
              <a:latin typeface="David" panose="020E0502060401010101" pitchFamily="34" charset="-79"/>
              <a:cs typeface="David" panose="020E0502060401010101" pitchFamily="34" charset="-79"/>
            </a:endParaRPr>
          </a:p>
          <a:p>
            <a:pPr marL="0" indent="0">
              <a:buNone/>
            </a:pPr>
            <a:r>
              <a:rPr lang="he-IL" b="1" dirty="0">
                <a:latin typeface="David" panose="020E0502060401010101" pitchFamily="34" charset="-79"/>
                <a:cs typeface="David" panose="020E0502060401010101" pitchFamily="34" charset="-79"/>
              </a:rPr>
              <a:t> </a:t>
            </a:r>
            <a:endParaRPr lang="en-US" dirty="0">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r>
              <a:rPr lang="he-IL" sz="2800" dirty="0">
                <a:latin typeface="David" panose="020E0502060401010101" pitchFamily="34" charset="-79"/>
                <a:cs typeface="David" panose="020E0502060401010101" pitchFamily="34" charset="-79"/>
              </a:rPr>
              <a:t> </a:t>
            </a:r>
            <a:r>
              <a:rPr lang="he-IL" sz="3800" b="1" dirty="0">
                <a:solidFill>
                  <a:srgbClr val="FF0000"/>
                </a:solidFill>
                <a:latin typeface="David" panose="020E0502060401010101" pitchFamily="34" charset="-79"/>
                <a:cs typeface="David" panose="020E0502060401010101" pitchFamily="34" charset="-79"/>
              </a:rPr>
              <a:t>מי שקודם אמר שהאיכר הפסיד </a:t>
            </a:r>
            <a:r>
              <a:rPr lang="en-US" sz="3800" b="1" dirty="0">
                <a:solidFill>
                  <a:srgbClr val="FF0000"/>
                </a:solidFill>
                <a:latin typeface="David" panose="020E0502060401010101" pitchFamily="34" charset="-79"/>
                <a:cs typeface="David" panose="020E0502060401010101" pitchFamily="34" charset="-79"/>
              </a:rPr>
              <a:t>–</a:t>
            </a:r>
            <a:r>
              <a:rPr lang="he-IL" sz="3800" b="1" dirty="0">
                <a:solidFill>
                  <a:srgbClr val="FF0000"/>
                </a:solidFill>
                <a:latin typeface="David" panose="020E0502060401010101" pitchFamily="34" charset="-79"/>
                <a:cs typeface="David" panose="020E0502060401010101" pitchFamily="34" charset="-79"/>
              </a:rPr>
              <a:t> מה הוא אומר עכשיו? </a:t>
            </a:r>
            <a:endParaRPr lang="he-IL" dirty="0">
              <a:solidFill>
                <a:schemeClr val="tx1"/>
              </a:solidFill>
              <a:latin typeface="David" panose="020E0502060401010101" pitchFamily="34" charset="-79"/>
              <a:cs typeface="David" panose="020E0502060401010101" pitchFamily="34" charset="-79"/>
            </a:endParaRPr>
          </a:p>
        </p:txBody>
      </p:sp>
      <p:sp>
        <p:nvSpPr>
          <p:cNvPr id="4" name="כותרת 1"/>
          <p:cNvSpPr txBox="1">
            <a:spLocks/>
          </p:cNvSpPr>
          <p:nvPr/>
        </p:nvSpPr>
        <p:spPr>
          <a:xfrm>
            <a:off x="609600" y="188640"/>
            <a:ext cx="8229600" cy="1111664"/>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r>
              <a:rPr lang="he-IL" dirty="0">
                <a:solidFill>
                  <a:schemeClr val="bg1"/>
                </a:solidFill>
              </a:rPr>
              <a:t>האיכר הטיבטי</a:t>
            </a:r>
          </a:p>
        </p:txBody>
      </p:sp>
    </p:spTree>
    <p:extLst>
      <p:ext uri="{BB962C8B-B14F-4D97-AF65-F5344CB8AC3E}">
        <p14:creationId xmlns:p14="http://schemas.microsoft.com/office/powerpoint/2010/main" val="313275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האיכר הטיבטי</a:t>
            </a:r>
          </a:p>
        </p:txBody>
      </p:sp>
      <p:sp>
        <p:nvSpPr>
          <p:cNvPr id="3" name="מציין מיקום תוכן 2"/>
          <p:cNvSpPr>
            <a:spLocks noGrp="1"/>
          </p:cNvSpPr>
          <p:nvPr>
            <p:ph idx="1"/>
          </p:nvPr>
        </p:nvSpPr>
        <p:spPr/>
        <p:txBody>
          <a:bodyPr>
            <a:normAutofit lnSpcReduction="10000"/>
          </a:bodyPr>
          <a:lstStyle/>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כשבאו אנשי המלך אל האיכר, וראו שבנו, שוכב ורגליו שבורות, הבינו מיד שלא ניתן לגייס אותו לצבא; - פנו להם, והמשיכו לדרכם...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שליחי המלך עזבו את הכפר, ולקחו אתם את בניהם הבכורים של כל אנשי הכפר, חוץ מבנו בכורו של האיכר, ששכב עם רגליו השבורות.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אנשי הכפר נופפו לילדיהם לשלום, בכו, ואחר כך, התפללו לשלום ילדיהם - אך בליבם הם ידעו, שרבים מהם, לא יזכו עוד לראות את בניהם לעולם...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b="1" dirty="0">
                <a:solidFill>
                  <a:schemeClr val="tx1"/>
                </a:solidFill>
                <a:latin typeface="David" panose="020E0502060401010101" pitchFamily="34" charset="-79"/>
                <a:cs typeface="David" panose="020E0502060401010101" pitchFamily="34" charset="-79"/>
              </a:rPr>
              <a:t>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b="1" dirty="0">
                <a:solidFill>
                  <a:schemeClr val="tx1"/>
                </a:solidFill>
                <a:latin typeface="David" panose="020E0502060401010101" pitchFamily="34" charset="-79"/>
                <a:cs typeface="David" panose="020E0502060401010101" pitchFamily="34" charset="-79"/>
              </a:rPr>
              <a:t>ואז באו אנשי הכפר אל האיכר ואמרו לו: "צדקת - אכן הייתה ברכה בסוסה והסייחים - בנך ניצל, אתה ומשפחתך ניצלתם מגורל נורא"... </a:t>
            </a:r>
            <a:endParaRPr lang="en-US" dirty="0">
              <a:solidFill>
                <a:schemeClr val="tx1"/>
              </a:solidFill>
              <a:latin typeface="David" panose="020E0502060401010101" pitchFamily="34" charset="-79"/>
              <a:cs typeface="David" panose="020E0502060401010101" pitchFamily="34" charset="-79"/>
            </a:endParaRPr>
          </a:p>
          <a:p>
            <a:pPr marL="0" indent="0">
              <a:buNone/>
            </a:pPr>
            <a:r>
              <a:rPr lang="en-US" dirty="0">
                <a:solidFill>
                  <a:schemeClr val="tx1"/>
                </a:solidFill>
                <a:latin typeface="David" panose="020E0502060401010101" pitchFamily="34" charset="-79"/>
                <a:cs typeface="David" panose="020E0502060401010101" pitchFamily="34" charset="-79"/>
              </a:rPr>
              <a:t> </a:t>
            </a:r>
            <a:endParaRPr lang="he-IL" dirty="0"/>
          </a:p>
        </p:txBody>
      </p:sp>
    </p:spTree>
    <p:extLst>
      <p:ext uri="{BB962C8B-B14F-4D97-AF65-F5344CB8AC3E}">
        <p14:creationId xmlns:p14="http://schemas.microsoft.com/office/powerpoint/2010/main" val="2504545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51520" y="1628800"/>
            <a:ext cx="8731696" cy="4525963"/>
          </a:xfrm>
        </p:spPr>
        <p:txBody>
          <a:bodyPr>
            <a:normAutofit fontScale="92500" lnSpcReduction="10000"/>
          </a:bodyPr>
          <a:lstStyle/>
          <a:p>
            <a:pPr marL="0" indent="0">
              <a:buNone/>
            </a:pPr>
            <a:r>
              <a:rPr lang="he-IL" sz="2600" dirty="0">
                <a:solidFill>
                  <a:schemeClr val="tx1"/>
                </a:solidFill>
                <a:latin typeface="David" panose="020E0502060401010101" pitchFamily="34" charset="-79"/>
                <a:cs typeface="David" panose="020E0502060401010101" pitchFamily="34" charset="-79"/>
              </a:rPr>
              <a:t>עברו חודשים ספורים, גדלו הסייחים, ובנו הבכור של האיכר, החליט שהגיע הזמן לאלף את הסייחים. עלה על אחד הסייחים כדי לאלף אותו, רכב עליו --- ונפל... ושבר את שתי רגליו. </a:t>
            </a:r>
            <a:endParaRPr lang="en-US" sz="2600" dirty="0">
              <a:solidFill>
                <a:schemeClr val="tx1"/>
              </a:solidFill>
              <a:latin typeface="David" panose="020E0502060401010101" pitchFamily="34" charset="-79"/>
              <a:cs typeface="David" panose="020E0502060401010101" pitchFamily="34" charset="-79"/>
            </a:endParaRPr>
          </a:p>
          <a:p>
            <a:pPr marL="0" indent="0">
              <a:buNone/>
            </a:pPr>
            <a:r>
              <a:rPr lang="he-IL" sz="2600" dirty="0">
                <a:solidFill>
                  <a:schemeClr val="tx1"/>
                </a:solidFill>
                <a:latin typeface="David" panose="020E0502060401010101" pitchFamily="34" charset="-79"/>
                <a:cs typeface="David" panose="020E0502060401010101" pitchFamily="34" charset="-79"/>
              </a:rPr>
              <a:t>באו השכנים אל האיכר ואמרו לו: </a:t>
            </a:r>
            <a:endParaRPr lang="en-US" sz="2600" dirty="0">
              <a:solidFill>
                <a:schemeClr val="tx1"/>
              </a:solidFill>
              <a:latin typeface="David" panose="020E0502060401010101" pitchFamily="34" charset="-79"/>
              <a:cs typeface="David" panose="020E0502060401010101" pitchFamily="34" charset="-79"/>
            </a:endParaRPr>
          </a:p>
          <a:p>
            <a:pPr marL="0" indent="0">
              <a:buNone/>
            </a:pPr>
            <a:r>
              <a:rPr lang="he-IL" sz="2600" b="1" dirty="0">
                <a:solidFill>
                  <a:schemeClr val="tx1"/>
                </a:solidFill>
                <a:latin typeface="David" panose="020E0502060401010101" pitchFamily="34" charset="-79"/>
                <a:cs typeface="David" panose="020E0502060401010101" pitchFamily="34" charset="-79"/>
              </a:rPr>
              <a:t>"צדקת! אכן, לא הייתה זו ברכה, אלא קללה! עכשיו בנך נכה, מי יודע כמה זמן יצטרך לשכב... עכשיו לא יהיה מי שיעזור לך בעבודה, ונוסף על כך, עוד תצטרך אתה, לטפל גם בבנך... אין ספק, הייתה זו קללה ולא ברכה: הסוסה והסייחים הביאו מזל רע." </a:t>
            </a:r>
            <a:endParaRPr lang="en-US" sz="2600" dirty="0">
              <a:solidFill>
                <a:schemeClr val="tx1"/>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r>
              <a:rPr lang="he-IL" sz="2800" dirty="0">
                <a:latin typeface="David" panose="020E0502060401010101" pitchFamily="34" charset="-79"/>
                <a:cs typeface="David" panose="020E0502060401010101" pitchFamily="34" charset="-79"/>
              </a:rPr>
              <a:t> </a:t>
            </a:r>
            <a:r>
              <a:rPr lang="he-IL" sz="4000" b="1" dirty="0">
                <a:solidFill>
                  <a:srgbClr val="FF0000"/>
                </a:solidFill>
                <a:latin typeface="David" panose="020E0502060401010101" pitchFamily="34" charset="-79"/>
                <a:cs typeface="David" panose="020E0502060401010101" pitchFamily="34" charset="-79"/>
              </a:rPr>
              <a:t>ועכשיו - ומה לדעתכם? כל העניין עם הסוס והסייחים - ברכה או קללה? </a:t>
            </a:r>
            <a:endParaRPr lang="en-US" sz="4000" dirty="0">
              <a:solidFill>
                <a:srgbClr val="FF0000"/>
              </a:solidFill>
              <a:latin typeface="David" panose="020E0502060401010101" pitchFamily="34" charset="-79"/>
              <a:cs typeface="David" panose="020E0502060401010101" pitchFamily="34" charset="-79"/>
            </a:endParaRPr>
          </a:p>
        </p:txBody>
      </p:sp>
      <p:sp>
        <p:nvSpPr>
          <p:cNvPr id="4" name="כותרת 1"/>
          <p:cNvSpPr txBox="1">
            <a:spLocks/>
          </p:cNvSpPr>
          <p:nvPr/>
        </p:nvSpPr>
        <p:spPr>
          <a:xfrm>
            <a:off x="609600" y="188640"/>
            <a:ext cx="8229600" cy="1111664"/>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r>
              <a:rPr lang="he-IL" dirty="0">
                <a:solidFill>
                  <a:schemeClr val="bg1"/>
                </a:solidFill>
              </a:rPr>
              <a:t>האיכר הטיבטי</a:t>
            </a:r>
          </a:p>
        </p:txBody>
      </p:sp>
    </p:spTree>
    <p:extLst>
      <p:ext uri="{BB962C8B-B14F-4D97-AF65-F5344CB8AC3E}">
        <p14:creationId xmlns:p14="http://schemas.microsoft.com/office/powerpoint/2010/main" val="2432523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chemeClr val="bg1"/>
                </a:solidFill>
              </a:rPr>
              <a:t>האיכר הטיבטי</a:t>
            </a:r>
          </a:p>
        </p:txBody>
      </p:sp>
      <p:sp>
        <p:nvSpPr>
          <p:cNvPr id="3" name="מציין מיקום תוכן 2"/>
          <p:cNvSpPr>
            <a:spLocks noGrp="1"/>
          </p:cNvSpPr>
          <p:nvPr>
            <p:ph idx="1"/>
          </p:nvPr>
        </p:nvSpPr>
        <p:spPr>
          <a:xfrm>
            <a:off x="251520" y="1628800"/>
            <a:ext cx="8640960" cy="4525963"/>
          </a:xfrm>
        </p:spPr>
        <p:txBody>
          <a:bodyPr>
            <a:noAutofit/>
          </a:bodyPr>
          <a:lstStyle/>
          <a:p>
            <a:pPr marL="0" indent="0">
              <a:buNone/>
            </a:pPr>
            <a:r>
              <a:rPr lang="he-IL" dirty="0">
                <a:solidFill>
                  <a:schemeClr val="tx1"/>
                </a:solidFill>
                <a:latin typeface="David" panose="020E0502060401010101" pitchFamily="34" charset="-79"/>
                <a:cs typeface="David" panose="020E0502060401010101" pitchFamily="34" charset="-79"/>
              </a:rPr>
              <a:t>ענה האיכר - </a:t>
            </a:r>
            <a:r>
              <a:rPr lang="he-IL" b="1" i="1" dirty="0">
                <a:solidFill>
                  <a:schemeClr val="tx1"/>
                </a:solidFill>
                <a:latin typeface="David" panose="020E0502060401010101" pitchFamily="34" charset="-79"/>
                <a:cs typeface="David" panose="020E0502060401010101" pitchFamily="34" charset="-79"/>
              </a:rPr>
              <a:t>"אי-אפשר לדעת... כל שניתן לומר הוא, שבני נפל ושבר את שתי רגליו." </a:t>
            </a:r>
            <a:endParaRPr lang="en-US" dirty="0">
              <a:solidFill>
                <a:schemeClr val="tx1"/>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וכעבור חודש, באו שליחי המלך, אל הכפר, ובידיהם פקודה מאת המלך: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b="1" dirty="0">
                <a:solidFill>
                  <a:schemeClr val="tx1"/>
                </a:solidFill>
                <a:latin typeface="David" panose="020E0502060401010101" pitchFamily="34" charset="-79"/>
                <a:cs typeface="David" panose="020E0502060401010101" pitchFamily="34" charset="-79"/>
              </a:rPr>
              <a:t>"ארצנו נמצאת במלחמה נגד אויב אכזר, כל משפחה מצווה בזאת לשלוח את בנה בכורה לצבא, כדי להגן על ארצנו".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בכו נשות הכפר, התחננו הגברים, אך כל זאת ללא הועיל.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b="1" dirty="0">
                <a:solidFill>
                  <a:schemeClr val="tx1"/>
                </a:solidFill>
                <a:latin typeface="David" panose="020E0502060401010101" pitchFamily="34" charset="-79"/>
                <a:cs typeface="David" panose="020E0502060401010101" pitchFamily="34" charset="-79"/>
              </a:rPr>
              <a:t>"ארצנו במלחמה, ובניכם נחוצים לצבא!"</a:t>
            </a:r>
            <a:r>
              <a:rPr lang="he-IL" dirty="0">
                <a:solidFill>
                  <a:schemeClr val="tx1"/>
                </a:solidFill>
                <a:latin typeface="David" panose="020E0502060401010101" pitchFamily="34" charset="-79"/>
                <a:cs typeface="David" panose="020E0502060401010101" pitchFamily="34" charset="-79"/>
              </a:rPr>
              <a:t> -  הסבירו שליחי המלך - ודרשו מאנשי הכפר, למהר ולארוז,  ולשלוח את בניהם אל כיכר הכפר.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dirty="0">
                <a:solidFill>
                  <a:schemeClr val="tx1"/>
                </a:solidFill>
                <a:latin typeface="David" panose="020E0502060401010101" pitchFamily="34" charset="-79"/>
                <a:cs typeface="David" panose="020E0502060401010101" pitchFamily="34" charset="-79"/>
              </a:rPr>
              <a:t>וכך, חסרי-אונים, בכו, וארזו לבניהם בגדים וצידה לדרך... </a:t>
            </a:r>
          </a:p>
          <a:p>
            <a:pPr marL="0" indent="0">
              <a:buNone/>
            </a:pPr>
            <a:endParaRPr lang="en-US" dirty="0">
              <a:solidFill>
                <a:schemeClr val="tx1"/>
              </a:solidFill>
              <a:latin typeface="David" panose="020E0502060401010101" pitchFamily="34" charset="-79"/>
              <a:cs typeface="David" panose="020E0502060401010101" pitchFamily="34" charset="-79"/>
            </a:endParaRPr>
          </a:p>
          <a:p>
            <a:pPr marL="0" indent="0">
              <a:buNone/>
            </a:pPr>
            <a:r>
              <a:rPr lang="en-US" b="1" dirty="0">
                <a:solidFill>
                  <a:schemeClr val="tx1"/>
                </a:solidFill>
                <a:latin typeface="David" panose="020E0502060401010101" pitchFamily="34" charset="-79"/>
                <a:cs typeface="David" panose="020E0502060401010101" pitchFamily="34" charset="-79"/>
              </a:rPr>
              <a:t> </a:t>
            </a:r>
            <a:endParaRPr lang="en-US" dirty="0">
              <a:solidFill>
                <a:schemeClr val="tx1"/>
              </a:solidFill>
              <a:latin typeface="David" panose="020E0502060401010101" pitchFamily="34" charset="-79"/>
              <a:cs typeface="David" panose="020E0502060401010101" pitchFamily="34" charset="-79"/>
            </a:endParaRPr>
          </a:p>
          <a:p>
            <a:pPr marL="0" indent="0">
              <a:buNone/>
            </a:pPr>
            <a:endParaRPr lang="en-US" dirty="0">
              <a:solidFill>
                <a:schemeClr val="tx1"/>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100512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4741079-CE92-48B8-9F57-A78B675473F5}"/>
              </a:ext>
            </a:extLst>
          </p:cNvPr>
          <p:cNvSpPr>
            <a:spLocks noGrp="1"/>
          </p:cNvSpPr>
          <p:nvPr>
            <p:ph type="title"/>
          </p:nvPr>
        </p:nvSpPr>
        <p:spPr/>
        <p:txBody>
          <a:bodyPr/>
          <a:lstStyle/>
          <a:p>
            <a:r>
              <a:rPr lang="he-IL" dirty="0"/>
              <a:t>מודל אפרת</a:t>
            </a:r>
          </a:p>
        </p:txBody>
      </p:sp>
      <p:sp>
        <p:nvSpPr>
          <p:cNvPr id="3" name="מציין מיקום תוכן 2">
            <a:extLst>
              <a:ext uri="{FF2B5EF4-FFF2-40B4-BE49-F238E27FC236}">
                <a16:creationId xmlns:a16="http://schemas.microsoft.com/office/drawing/2014/main" id="{5D891E41-76D6-46CD-9946-B983B62F7405}"/>
              </a:ext>
            </a:extLst>
          </p:cNvPr>
          <p:cNvSpPr>
            <a:spLocks noGrp="1"/>
          </p:cNvSpPr>
          <p:nvPr>
            <p:ph idx="1"/>
          </p:nvPr>
        </p:nvSpPr>
        <p:spPr/>
        <p:txBody>
          <a:bodyPr/>
          <a:lstStyle/>
          <a:p>
            <a:r>
              <a:rPr lang="he-IL" dirty="0"/>
              <a:t>מודל אפרת סרטון:</a:t>
            </a:r>
          </a:p>
          <a:p>
            <a:r>
              <a:rPr lang="he-IL" dirty="0">
                <a:hlinkClick r:id="rId2"/>
              </a:rPr>
              <a:t>של מי הוופלות?</a:t>
            </a:r>
            <a:endParaRPr lang="he-IL" dirty="0"/>
          </a:p>
        </p:txBody>
      </p:sp>
    </p:spTree>
    <p:extLst>
      <p:ext uri="{BB962C8B-B14F-4D97-AF65-F5344CB8AC3E}">
        <p14:creationId xmlns:p14="http://schemas.microsoft.com/office/powerpoint/2010/main" val="1290572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chemeClr val="bg1"/>
                </a:solidFill>
                <a:latin typeface="David" panose="020E0502060401010101" pitchFamily="34" charset="-79"/>
                <a:cs typeface="David" panose="020E0502060401010101" pitchFamily="34" charset="-79"/>
              </a:rPr>
              <a:t>אירוע לדוגמא:</a:t>
            </a:r>
          </a:p>
        </p:txBody>
      </p:sp>
      <p:sp>
        <p:nvSpPr>
          <p:cNvPr id="3" name="מציין מיקום תוכן 2"/>
          <p:cNvSpPr>
            <a:spLocks noGrp="1"/>
          </p:cNvSpPr>
          <p:nvPr>
            <p:ph idx="1"/>
          </p:nvPr>
        </p:nvSpPr>
        <p:spPr/>
        <p:txBody>
          <a:bodyPr>
            <a:noAutofit/>
          </a:bodyPr>
          <a:lstStyle/>
          <a:p>
            <a:endParaRPr lang="he-IL" dirty="0">
              <a:solidFill>
                <a:schemeClr val="tx1"/>
              </a:solidFill>
              <a:effectLst/>
              <a:latin typeface="David" panose="020E0502060401010101" pitchFamily="34" charset="-79"/>
              <a:cs typeface="David" panose="020E0502060401010101" pitchFamily="34" charset="-79"/>
            </a:endParaRPr>
          </a:p>
          <a:p>
            <a:r>
              <a:rPr lang="he-IL" b="1" dirty="0">
                <a:solidFill>
                  <a:schemeClr val="tx1"/>
                </a:solidFill>
                <a:latin typeface="David" panose="020E0502060401010101" pitchFamily="34" charset="-79"/>
                <a:cs typeface="David" panose="020E0502060401010101" pitchFamily="34" charset="-79"/>
              </a:rPr>
              <a:t>א</a:t>
            </a:r>
            <a:r>
              <a:rPr lang="he-IL" dirty="0">
                <a:solidFill>
                  <a:schemeClr val="tx1"/>
                </a:solidFill>
                <a:latin typeface="David" panose="020E0502060401010101" pitchFamily="34" charset="-79"/>
                <a:cs typeface="David" panose="020E0502060401010101" pitchFamily="34" charset="-79"/>
              </a:rPr>
              <a:t> -  </a:t>
            </a:r>
            <a:r>
              <a:rPr lang="he-IL" b="1" i="1" dirty="0">
                <a:solidFill>
                  <a:schemeClr val="tx1"/>
                </a:solidFill>
                <a:latin typeface="David" panose="020E0502060401010101" pitchFamily="34" charset="-79"/>
                <a:cs typeface="David" panose="020E0502060401010101" pitchFamily="34" charset="-79"/>
              </a:rPr>
              <a:t>אירוע:</a:t>
            </a:r>
            <a:r>
              <a:rPr lang="he-IL" i="1"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חברה לכיתה, שאיתה אני אמורה לבצע משימה משותפת, לא ביצעה את החלק שלה ומועד ההגשה של המשימה מתקרב.</a:t>
            </a:r>
          </a:p>
          <a:p>
            <a:r>
              <a:rPr lang="he-IL" b="1" dirty="0">
                <a:solidFill>
                  <a:schemeClr val="tx1"/>
                </a:solidFill>
                <a:latin typeface="David" panose="020E0502060401010101" pitchFamily="34" charset="-79"/>
                <a:cs typeface="David" panose="020E0502060401010101" pitchFamily="34" charset="-79"/>
              </a:rPr>
              <a:t>פ</a:t>
            </a:r>
            <a:r>
              <a:rPr lang="he-IL" dirty="0">
                <a:solidFill>
                  <a:schemeClr val="tx1"/>
                </a:solidFill>
                <a:latin typeface="David" panose="020E0502060401010101" pitchFamily="34" charset="-79"/>
                <a:cs typeface="David" panose="020E0502060401010101" pitchFamily="34" charset="-79"/>
              </a:rPr>
              <a:t> – </a:t>
            </a:r>
            <a:r>
              <a:rPr lang="he-IL" b="1" i="1" dirty="0">
                <a:solidFill>
                  <a:schemeClr val="tx1"/>
                </a:solidFill>
                <a:latin typeface="David" panose="020E0502060401010101" pitchFamily="34" charset="-79"/>
                <a:cs typeface="David" panose="020E0502060401010101" pitchFamily="34" charset="-79"/>
              </a:rPr>
              <a:t>פירוש:</a:t>
            </a:r>
            <a:r>
              <a:rPr lang="he-IL" i="1"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היא עצלה / לא משתפת פעולה / אדישה / לא אכפתית.</a:t>
            </a:r>
          </a:p>
          <a:p>
            <a:r>
              <a:rPr lang="he-IL" b="1" dirty="0">
                <a:solidFill>
                  <a:schemeClr val="tx1"/>
                </a:solidFill>
                <a:latin typeface="David" panose="020E0502060401010101" pitchFamily="34" charset="-79"/>
                <a:cs typeface="David" panose="020E0502060401010101" pitchFamily="34" charset="-79"/>
              </a:rPr>
              <a:t>ר</a:t>
            </a:r>
            <a:r>
              <a:rPr lang="he-IL" dirty="0">
                <a:solidFill>
                  <a:schemeClr val="tx1"/>
                </a:solidFill>
                <a:latin typeface="David" panose="020E0502060401010101" pitchFamily="34" charset="-79"/>
                <a:cs typeface="David" panose="020E0502060401010101" pitchFamily="34" charset="-79"/>
              </a:rPr>
              <a:t> – </a:t>
            </a:r>
            <a:r>
              <a:rPr lang="he-IL" b="1" i="1" dirty="0">
                <a:solidFill>
                  <a:schemeClr val="tx1"/>
                </a:solidFill>
                <a:latin typeface="David" panose="020E0502060401010101" pitchFamily="34" charset="-79"/>
                <a:cs typeface="David" panose="020E0502060401010101" pitchFamily="34" charset="-79"/>
              </a:rPr>
              <a:t>רגש: </a:t>
            </a:r>
            <a:r>
              <a:rPr lang="he-IL" i="1"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כעס / אכזבה.</a:t>
            </a:r>
            <a:endParaRPr lang="he-IL" dirty="0">
              <a:solidFill>
                <a:schemeClr val="tx1"/>
              </a:solidFill>
              <a:effectLst/>
              <a:latin typeface="David" panose="020E0502060401010101" pitchFamily="34" charset="-79"/>
              <a:cs typeface="David" panose="020E0502060401010101" pitchFamily="34" charset="-79"/>
            </a:endParaRPr>
          </a:p>
          <a:p>
            <a:r>
              <a:rPr lang="he-IL" b="1" dirty="0">
                <a:solidFill>
                  <a:schemeClr val="tx1"/>
                </a:solidFill>
                <a:latin typeface="David" panose="020E0502060401010101" pitchFamily="34" charset="-79"/>
                <a:cs typeface="David" panose="020E0502060401010101" pitchFamily="34" charset="-79"/>
              </a:rPr>
              <a:t>ת</a:t>
            </a:r>
            <a:r>
              <a:rPr lang="he-IL" dirty="0">
                <a:solidFill>
                  <a:schemeClr val="tx1"/>
                </a:solidFill>
                <a:latin typeface="David" panose="020E0502060401010101" pitchFamily="34" charset="-79"/>
                <a:cs typeface="David" panose="020E0502060401010101" pitchFamily="34" charset="-79"/>
              </a:rPr>
              <a:t> – </a:t>
            </a:r>
            <a:r>
              <a:rPr lang="he-IL" b="1" i="1" dirty="0">
                <a:solidFill>
                  <a:schemeClr val="tx1"/>
                </a:solidFill>
                <a:latin typeface="David" panose="020E0502060401010101" pitchFamily="34" charset="-79"/>
                <a:cs typeface="David" panose="020E0502060401010101" pitchFamily="34" charset="-79"/>
              </a:rPr>
              <a:t>תגובה:</a:t>
            </a:r>
            <a:r>
              <a:rPr lang="he-IL" i="1"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ויכוח קולני או התעלמות ושתיקה זועמת.</a:t>
            </a:r>
          </a:p>
          <a:p>
            <a:pPr marL="0" indent="0">
              <a:buNone/>
            </a:pPr>
            <a:r>
              <a:rPr lang="he-IL" sz="3200" b="1" dirty="0">
                <a:solidFill>
                  <a:schemeClr val="tx1"/>
                </a:solidFill>
                <a:latin typeface="David" panose="020E0502060401010101" pitchFamily="34" charset="-79"/>
                <a:cs typeface="David" panose="020E0502060401010101" pitchFamily="34" charset="-79"/>
              </a:rPr>
              <a:t>תוצאה:</a:t>
            </a:r>
          </a:p>
          <a:p>
            <a:pPr marL="0" indent="0">
              <a:buNone/>
            </a:pPr>
            <a:r>
              <a:rPr lang="he-IL" sz="3200" b="1" dirty="0">
                <a:solidFill>
                  <a:schemeClr val="tx1"/>
                </a:solidFill>
                <a:latin typeface="David" panose="020E0502060401010101" pitchFamily="34" charset="-79"/>
                <a:cs typeface="David" panose="020E0502060401010101" pitchFamily="34" charset="-79"/>
              </a:rPr>
              <a:t> תחושה כללית לא נעימה, פגיעה בחברות, מתח במסגרת הכיתה, משימה שמוגשת חלקית או לא מוגשת כלל.</a:t>
            </a:r>
            <a:endParaRPr lang="he-IL" sz="3200" b="1" dirty="0">
              <a:solidFill>
                <a:schemeClr val="tx1"/>
              </a:solidFill>
              <a:effectLst/>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654085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chemeClr val="tx1"/>
                </a:solidFill>
                <a:latin typeface="David" panose="020E0502060401010101" pitchFamily="34" charset="-79"/>
                <a:cs typeface="David" panose="020E0502060401010101" pitchFamily="34" charset="-79"/>
              </a:rPr>
              <a:t>פרשנות אחרת לאותו האירוע:</a:t>
            </a:r>
          </a:p>
        </p:txBody>
      </p:sp>
      <p:sp>
        <p:nvSpPr>
          <p:cNvPr id="3" name="מציין מיקום תוכן 2"/>
          <p:cNvSpPr>
            <a:spLocks noGrp="1"/>
          </p:cNvSpPr>
          <p:nvPr>
            <p:ph idx="1"/>
          </p:nvPr>
        </p:nvSpPr>
        <p:spPr/>
        <p:txBody>
          <a:bodyPr>
            <a:normAutofit lnSpcReduction="10000"/>
          </a:bodyPr>
          <a:lstStyle/>
          <a:p>
            <a:r>
              <a:rPr lang="he-IL" b="1" dirty="0">
                <a:solidFill>
                  <a:schemeClr val="tx1"/>
                </a:solidFill>
                <a:latin typeface="David" panose="020E0502060401010101" pitchFamily="34" charset="-79"/>
                <a:cs typeface="David" panose="020E0502060401010101" pitchFamily="34" charset="-79"/>
              </a:rPr>
              <a:t>א</a:t>
            </a:r>
            <a:r>
              <a:rPr lang="he-IL" dirty="0">
                <a:solidFill>
                  <a:schemeClr val="tx1"/>
                </a:solidFill>
                <a:latin typeface="David" panose="020E0502060401010101" pitchFamily="34" charset="-79"/>
                <a:cs typeface="David" panose="020E0502060401010101" pitchFamily="34" charset="-79"/>
              </a:rPr>
              <a:t> - חברה לכיתה, שאיתה אני אמורה לבצע משימה משותפת, לא ביצעה את החלק שלה ומועד ההגשה של המשימה מתקרב.</a:t>
            </a:r>
          </a:p>
          <a:p>
            <a:r>
              <a:rPr lang="he-IL" b="1" dirty="0">
                <a:solidFill>
                  <a:schemeClr val="tx1"/>
                </a:solidFill>
                <a:latin typeface="David" panose="020E0502060401010101" pitchFamily="34" charset="-79"/>
                <a:cs typeface="David" panose="020E0502060401010101" pitchFamily="34" charset="-79"/>
              </a:rPr>
              <a:t>פ</a:t>
            </a:r>
            <a:r>
              <a:rPr lang="he-IL" dirty="0">
                <a:solidFill>
                  <a:schemeClr val="tx1"/>
                </a:solidFill>
                <a:latin typeface="David" panose="020E0502060401010101" pitchFamily="34" charset="-79"/>
                <a:cs typeface="David" panose="020E0502060401010101" pitchFamily="34" charset="-79"/>
              </a:rPr>
              <a:t> – אולי החברה שלי טרודה בעניינים אחרים (חברתיים / משפחתיים)?, אולי היא לא יודעת כיצד לגשת למשימה ונדרשת  לעזרה?</a:t>
            </a:r>
          </a:p>
          <a:p>
            <a:r>
              <a:rPr lang="he-IL" b="1" dirty="0">
                <a:solidFill>
                  <a:schemeClr val="tx1"/>
                </a:solidFill>
                <a:latin typeface="David" panose="020E0502060401010101" pitchFamily="34" charset="-79"/>
                <a:cs typeface="David" panose="020E0502060401010101" pitchFamily="34" charset="-79"/>
              </a:rPr>
              <a:t>ר</a:t>
            </a:r>
            <a:r>
              <a:rPr lang="he-IL" dirty="0">
                <a:solidFill>
                  <a:schemeClr val="tx1"/>
                </a:solidFill>
                <a:latin typeface="David" panose="020E0502060401010101" pitchFamily="34" charset="-79"/>
                <a:cs typeface="David" panose="020E0502060401010101" pitchFamily="34" charset="-79"/>
              </a:rPr>
              <a:t> – חמלה, הבנה, הכלה</a:t>
            </a:r>
          </a:p>
          <a:p>
            <a:r>
              <a:rPr lang="he-IL" b="1" dirty="0">
                <a:solidFill>
                  <a:schemeClr val="tx1"/>
                </a:solidFill>
                <a:latin typeface="David" panose="020E0502060401010101" pitchFamily="34" charset="-79"/>
                <a:cs typeface="David" panose="020E0502060401010101" pitchFamily="34" charset="-79"/>
              </a:rPr>
              <a:t>ת</a:t>
            </a:r>
            <a:r>
              <a:rPr lang="he-IL" dirty="0">
                <a:solidFill>
                  <a:schemeClr val="tx1"/>
                </a:solidFill>
                <a:latin typeface="David" panose="020E0502060401010101" pitchFamily="34" charset="-79"/>
                <a:cs typeface="David" panose="020E0502060401010101" pitchFamily="34" charset="-79"/>
              </a:rPr>
              <a:t> – שיח עם החברה  ובירור המצב, תיאום ציפיות מחודש, חיזוק חיובי / עידוד.</a:t>
            </a:r>
          </a:p>
          <a:p>
            <a:pPr marL="0" indent="0">
              <a:buNone/>
            </a:pPr>
            <a:r>
              <a:rPr lang="he-IL" sz="3200" b="1" dirty="0">
                <a:solidFill>
                  <a:schemeClr val="tx1"/>
                </a:solidFill>
                <a:latin typeface="David" panose="020E0502060401010101" pitchFamily="34" charset="-79"/>
                <a:cs typeface="David" panose="020E0502060401010101" pitchFamily="34" charset="-79"/>
              </a:rPr>
              <a:t>תוצאה שונה לחלוטין: </a:t>
            </a:r>
          </a:p>
          <a:p>
            <a:pPr marL="0" indent="0">
              <a:buNone/>
            </a:pPr>
            <a:r>
              <a:rPr lang="he-IL" sz="3200" b="1" dirty="0">
                <a:solidFill>
                  <a:schemeClr val="tx1"/>
                </a:solidFill>
                <a:latin typeface="David" panose="020E0502060401010101" pitchFamily="34" charset="-79"/>
                <a:cs typeface="David" panose="020E0502060401010101" pitchFamily="34" charset="-79"/>
              </a:rPr>
              <a:t>חלוקה מחדש של המשימה, עבודה שיתופית לאורך כל הדרך עד להשגת המטרה המשותפת.</a:t>
            </a:r>
            <a:endParaRPr lang="he-IL" sz="3200" dirty="0">
              <a:solidFill>
                <a:schemeClr val="tx1"/>
              </a:solidFill>
              <a:latin typeface="David" panose="020E0502060401010101" pitchFamily="34" charset="-79"/>
              <a:cs typeface="David" panose="020E0502060401010101" pitchFamily="34" charset="-79"/>
            </a:endParaRPr>
          </a:p>
          <a:p>
            <a:endParaRPr lang="he-IL" dirty="0">
              <a:solidFill>
                <a:schemeClr val="tx1"/>
              </a:solidFill>
            </a:endParaRPr>
          </a:p>
        </p:txBody>
      </p:sp>
    </p:spTree>
    <p:extLst>
      <p:ext uri="{BB962C8B-B14F-4D97-AF65-F5344CB8AC3E}">
        <p14:creationId xmlns:p14="http://schemas.microsoft.com/office/powerpoint/2010/main" val="767905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t>שימוש במודל </a:t>
            </a:r>
            <a:r>
              <a:rPr lang="he-IL" dirty="0" err="1"/>
              <a:t>א.פ.ר.ת</a:t>
            </a:r>
            <a:r>
              <a:rPr lang="he-IL" dirty="0"/>
              <a:t> - דוגמאות</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686078782"/>
              </p:ext>
            </p:extLst>
          </p:nvPr>
        </p:nvGraphicFramePr>
        <p:xfrm>
          <a:off x="35808" y="1700808"/>
          <a:ext cx="8928992" cy="3992880"/>
        </p:xfrm>
        <a:graphic>
          <a:graphicData uri="http://schemas.openxmlformats.org/drawingml/2006/table">
            <a:tbl>
              <a:tblPr rtl="1" firstRow="1" bandRow="1">
                <a:tableStyleId>{5C22544A-7EE6-4342-B048-85BDC9FD1C3A}</a:tableStyleId>
              </a:tblPr>
              <a:tblGrid>
                <a:gridCol w="2865286">
                  <a:extLst>
                    <a:ext uri="{9D8B030D-6E8A-4147-A177-3AD203B41FA5}">
                      <a16:colId xmlns:a16="http://schemas.microsoft.com/office/drawing/2014/main" val="20000"/>
                    </a:ext>
                  </a:extLst>
                </a:gridCol>
                <a:gridCol w="2410332">
                  <a:extLst>
                    <a:ext uri="{9D8B030D-6E8A-4147-A177-3AD203B41FA5}">
                      <a16:colId xmlns:a16="http://schemas.microsoft.com/office/drawing/2014/main" val="20001"/>
                    </a:ext>
                  </a:extLst>
                </a:gridCol>
                <a:gridCol w="1702850">
                  <a:extLst>
                    <a:ext uri="{9D8B030D-6E8A-4147-A177-3AD203B41FA5}">
                      <a16:colId xmlns:a16="http://schemas.microsoft.com/office/drawing/2014/main" val="20002"/>
                    </a:ext>
                  </a:extLst>
                </a:gridCol>
                <a:gridCol w="1950524">
                  <a:extLst>
                    <a:ext uri="{9D8B030D-6E8A-4147-A177-3AD203B41FA5}">
                      <a16:colId xmlns:a16="http://schemas.microsoft.com/office/drawing/2014/main" val="20003"/>
                    </a:ext>
                  </a:extLst>
                </a:gridCol>
              </a:tblGrid>
              <a:tr h="454650">
                <a:tc>
                  <a:txBody>
                    <a:bodyPr/>
                    <a:lstStyle/>
                    <a:p>
                      <a:pPr algn="ctr" rtl="1"/>
                      <a:r>
                        <a:rPr lang="he-IL" sz="2800" dirty="0">
                          <a:solidFill>
                            <a:schemeClr val="tx1"/>
                          </a:solidFill>
                          <a:latin typeface="David" panose="020E0502060401010101" pitchFamily="34" charset="-79"/>
                          <a:cs typeface="David" panose="020E0502060401010101" pitchFamily="34" charset="-79"/>
                        </a:rPr>
                        <a:t>אירוע</a:t>
                      </a:r>
                    </a:p>
                  </a:txBody>
                  <a:tcPr/>
                </a:tc>
                <a:tc>
                  <a:txBody>
                    <a:bodyPr/>
                    <a:lstStyle/>
                    <a:p>
                      <a:pPr algn="ctr" rtl="1"/>
                      <a:r>
                        <a:rPr lang="he-IL" sz="2800" dirty="0">
                          <a:solidFill>
                            <a:schemeClr val="tx1"/>
                          </a:solidFill>
                          <a:latin typeface="David" panose="020E0502060401010101" pitchFamily="34" charset="-79"/>
                          <a:cs typeface="David" panose="020E0502060401010101" pitchFamily="34" charset="-79"/>
                        </a:rPr>
                        <a:t>פרשנות</a:t>
                      </a:r>
                    </a:p>
                  </a:txBody>
                  <a:tcPr/>
                </a:tc>
                <a:tc>
                  <a:txBody>
                    <a:bodyPr/>
                    <a:lstStyle/>
                    <a:p>
                      <a:pPr algn="ctr" rtl="1"/>
                      <a:r>
                        <a:rPr lang="he-IL" sz="2800" dirty="0">
                          <a:solidFill>
                            <a:schemeClr val="tx1"/>
                          </a:solidFill>
                          <a:latin typeface="David" panose="020E0502060401010101" pitchFamily="34" charset="-79"/>
                          <a:cs typeface="David" panose="020E0502060401010101" pitchFamily="34" charset="-79"/>
                        </a:rPr>
                        <a:t>רגש</a:t>
                      </a:r>
                    </a:p>
                  </a:txBody>
                  <a:tcPr/>
                </a:tc>
                <a:tc>
                  <a:txBody>
                    <a:bodyPr/>
                    <a:lstStyle/>
                    <a:p>
                      <a:pPr algn="ctr" rtl="1"/>
                      <a:r>
                        <a:rPr lang="he-IL" sz="2800" dirty="0">
                          <a:solidFill>
                            <a:schemeClr val="tx1"/>
                          </a:solidFill>
                          <a:latin typeface="David" panose="020E0502060401010101" pitchFamily="34" charset="-79"/>
                          <a:cs typeface="David" panose="020E0502060401010101" pitchFamily="34" charset="-79"/>
                        </a:rPr>
                        <a:t>תגובה</a:t>
                      </a:r>
                    </a:p>
                  </a:txBody>
                  <a:tcPr/>
                </a:tc>
                <a:extLst>
                  <a:ext uri="{0D108BD9-81ED-4DB2-BD59-A6C34878D82A}">
                    <a16:rowId xmlns:a16="http://schemas.microsoft.com/office/drawing/2014/main" val="10000"/>
                  </a:ext>
                </a:extLst>
              </a:tr>
              <a:tr h="1428859">
                <a:tc rowSpan="2">
                  <a:txBody>
                    <a:bodyPr/>
                    <a:lstStyle/>
                    <a:p>
                      <a:pPr algn="ctr"/>
                      <a:endParaRPr lang="he-IL" sz="2400" dirty="0">
                        <a:solidFill>
                          <a:schemeClr val="tx1"/>
                        </a:solidFill>
                        <a:latin typeface="David" panose="020E0502060401010101" pitchFamily="34" charset="-79"/>
                        <a:cs typeface="David" panose="020E0502060401010101" pitchFamily="34" charset="-79"/>
                      </a:endParaRPr>
                    </a:p>
                    <a:p>
                      <a:pPr algn="ctr"/>
                      <a:endParaRPr lang="he-IL" sz="2400" dirty="0">
                        <a:solidFill>
                          <a:schemeClr val="tx1"/>
                        </a:solidFill>
                        <a:latin typeface="David" panose="020E0502060401010101" pitchFamily="34" charset="-79"/>
                        <a:cs typeface="David" panose="020E0502060401010101" pitchFamily="34" charset="-79"/>
                      </a:endParaRPr>
                    </a:p>
                    <a:p>
                      <a:pPr algn="ctr"/>
                      <a:endParaRPr lang="he-IL" sz="2400" dirty="0">
                        <a:solidFill>
                          <a:schemeClr val="tx1"/>
                        </a:solidFill>
                        <a:latin typeface="David" panose="020E0502060401010101" pitchFamily="34" charset="-79"/>
                        <a:cs typeface="David" panose="020E0502060401010101" pitchFamily="34" charset="-79"/>
                      </a:endParaRPr>
                    </a:p>
                    <a:p>
                      <a:pPr algn="ctr"/>
                      <a:r>
                        <a:rPr lang="he-IL" sz="2400" dirty="0">
                          <a:solidFill>
                            <a:schemeClr val="tx1"/>
                          </a:solidFill>
                          <a:latin typeface="David" panose="020E0502060401010101" pitchFamily="34" charset="-79"/>
                          <a:cs typeface="David" panose="020E0502060401010101" pitchFamily="34" charset="-79"/>
                        </a:rPr>
                        <a:t>חנה תמיד לוחשת משהו באוזן של תמר, דווקא כשאני בסביבה.</a:t>
                      </a:r>
                      <a:endParaRPr lang="en-US" sz="2400" dirty="0">
                        <a:solidFill>
                          <a:schemeClr val="tx1"/>
                        </a:solidFill>
                        <a:latin typeface="David" panose="020E0502060401010101" pitchFamily="34" charset="-79"/>
                        <a:cs typeface="David" panose="020E0502060401010101" pitchFamily="34" charset="-79"/>
                      </a:endParaRP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חנה מרכלת </a:t>
                      </a:r>
                      <a:r>
                        <a:rPr lang="he-IL" sz="2400" baseline="0" dirty="0">
                          <a:solidFill>
                            <a:schemeClr val="tx1"/>
                          </a:solidFill>
                          <a:latin typeface="David" panose="020E0502060401010101" pitchFamily="34" charset="-79"/>
                          <a:cs typeface="David" panose="020E0502060401010101" pitchFamily="34" charset="-79"/>
                        </a:rPr>
                        <a:t>עלי וצוחקת עלי עם תמר וזה מעליב</a:t>
                      </a:r>
                      <a:endParaRPr lang="he-IL" sz="2400" dirty="0">
                        <a:solidFill>
                          <a:schemeClr val="tx1"/>
                        </a:solidFill>
                        <a:latin typeface="David" panose="020E0502060401010101" pitchFamily="34" charset="-79"/>
                        <a:cs typeface="David" panose="020E0502060401010101" pitchFamily="34" charset="-79"/>
                      </a:endParaRP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כעס</a:t>
                      </a:r>
                    </a:p>
                    <a:p>
                      <a:pPr algn="ctr" rtl="1"/>
                      <a:r>
                        <a:rPr lang="he-IL" sz="2400" dirty="0">
                          <a:solidFill>
                            <a:schemeClr val="tx1"/>
                          </a:solidFill>
                          <a:latin typeface="David" panose="020E0502060401010101" pitchFamily="34" charset="-79"/>
                          <a:cs typeface="David" panose="020E0502060401010101" pitchFamily="34" charset="-79"/>
                        </a:rPr>
                        <a:t>מתח</a:t>
                      </a:r>
                    </a:p>
                    <a:p>
                      <a:pPr algn="ctr" rtl="1"/>
                      <a:r>
                        <a:rPr lang="he-IL" sz="2400" dirty="0">
                          <a:solidFill>
                            <a:schemeClr val="tx1"/>
                          </a:solidFill>
                          <a:latin typeface="David" panose="020E0502060401010101" pitchFamily="34" charset="-79"/>
                          <a:cs typeface="David" panose="020E0502060401010101" pitchFamily="34" charset="-79"/>
                        </a:rPr>
                        <a:t>עצב</a:t>
                      </a: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שתיקה</a:t>
                      </a:r>
                      <a:r>
                        <a:rPr lang="he-IL" sz="2400" baseline="0" dirty="0">
                          <a:solidFill>
                            <a:schemeClr val="tx1"/>
                          </a:solidFill>
                          <a:latin typeface="David" panose="020E0502060401010101" pitchFamily="34" charset="-79"/>
                          <a:cs typeface="David" panose="020E0502060401010101" pitchFamily="34" charset="-79"/>
                        </a:rPr>
                        <a:t> רועמת</a:t>
                      </a:r>
                      <a:endParaRPr lang="he-IL" sz="2400" dirty="0">
                        <a:solidFill>
                          <a:schemeClr val="tx1"/>
                        </a:solidFill>
                        <a:latin typeface="David" panose="020E0502060401010101" pitchFamily="34" charset="-79"/>
                        <a:cs typeface="David" panose="020E0502060401010101" pitchFamily="34" charset="-79"/>
                      </a:endParaRPr>
                    </a:p>
                    <a:p>
                      <a:pPr algn="ctr" rtl="1"/>
                      <a:r>
                        <a:rPr lang="he-IL" sz="2400" dirty="0">
                          <a:solidFill>
                            <a:schemeClr val="tx1"/>
                          </a:solidFill>
                          <a:latin typeface="David" panose="020E0502060401010101" pitchFamily="34" charset="-79"/>
                          <a:cs typeface="David" panose="020E0502060401010101" pitchFamily="34" charset="-79"/>
                        </a:rPr>
                        <a:t>בכי</a:t>
                      </a:r>
                    </a:p>
                    <a:p>
                      <a:pPr algn="ctr" rtl="1"/>
                      <a:r>
                        <a:rPr lang="he-IL" sz="2400" dirty="0">
                          <a:solidFill>
                            <a:schemeClr val="tx1"/>
                          </a:solidFill>
                          <a:latin typeface="David" panose="020E0502060401010101" pitchFamily="34" charset="-79"/>
                          <a:cs typeface="David" panose="020E0502060401010101" pitchFamily="34" charset="-79"/>
                        </a:rPr>
                        <a:t>ויכוח קולני</a:t>
                      </a:r>
                    </a:p>
                    <a:p>
                      <a:pPr algn="ctr" rtl="1"/>
                      <a:endParaRPr lang="he-IL" sz="2400" dirty="0">
                        <a:solidFill>
                          <a:schemeClr val="tx1"/>
                        </a:solidFill>
                        <a:latin typeface="David" panose="020E0502060401010101" pitchFamily="34" charset="-79"/>
                        <a:cs typeface="David" panose="020E0502060401010101" pitchFamily="34" charset="-79"/>
                      </a:endParaRPr>
                    </a:p>
                  </a:txBody>
                  <a:tcPr/>
                </a:tc>
                <a:extLst>
                  <a:ext uri="{0D108BD9-81ED-4DB2-BD59-A6C34878D82A}">
                    <a16:rowId xmlns:a16="http://schemas.microsoft.com/office/drawing/2014/main" val="10001"/>
                  </a:ext>
                </a:extLst>
              </a:tr>
              <a:tr h="1428859">
                <a:tc vMerge="1">
                  <a:txBody>
                    <a:bodyPr/>
                    <a:lstStyle/>
                    <a:p>
                      <a:pPr algn="ctr"/>
                      <a:endParaRPr lang="en-US" sz="2400" dirty="0">
                        <a:solidFill>
                          <a:schemeClr val="tx1"/>
                        </a:solidFill>
                        <a:latin typeface="David" panose="020E0502060401010101" pitchFamily="34" charset="-79"/>
                        <a:cs typeface="David" panose="020E0502060401010101" pitchFamily="34" charset="-79"/>
                      </a:endParaRP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אולי חנה לא מדברת</a:t>
                      </a:r>
                      <a:r>
                        <a:rPr lang="he-IL" sz="2400" baseline="0" dirty="0">
                          <a:solidFill>
                            <a:schemeClr val="tx1"/>
                          </a:solidFill>
                          <a:latin typeface="David" panose="020E0502060401010101" pitchFamily="34" charset="-79"/>
                          <a:cs typeface="David" panose="020E0502060401010101" pitchFamily="34" charset="-79"/>
                        </a:rPr>
                        <a:t> עלי?</a:t>
                      </a:r>
                    </a:p>
                    <a:p>
                      <a:pPr algn="ctr" rtl="1"/>
                      <a:r>
                        <a:rPr lang="he-IL" sz="2400" baseline="0" dirty="0">
                          <a:solidFill>
                            <a:schemeClr val="tx1"/>
                          </a:solidFill>
                          <a:latin typeface="David" panose="020E0502060401010101" pitchFamily="34" charset="-79"/>
                          <a:cs typeface="David" panose="020E0502060401010101" pitchFamily="34" charset="-79"/>
                        </a:rPr>
                        <a:t>אולי זה בכלל לא משנה מה הוא חושבת?</a:t>
                      </a:r>
                      <a:endParaRPr lang="he-IL" sz="2400" dirty="0">
                        <a:solidFill>
                          <a:schemeClr val="tx1"/>
                        </a:solidFill>
                        <a:latin typeface="David" panose="020E0502060401010101" pitchFamily="34" charset="-79"/>
                        <a:cs typeface="David" panose="020E0502060401010101" pitchFamily="34" charset="-79"/>
                      </a:endParaRP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הבנה</a:t>
                      </a:r>
                    </a:p>
                    <a:p>
                      <a:pPr algn="ctr" rtl="1"/>
                      <a:r>
                        <a:rPr lang="he-IL" sz="2400" dirty="0">
                          <a:solidFill>
                            <a:schemeClr val="tx1"/>
                          </a:solidFill>
                          <a:latin typeface="David" panose="020E0502060401010101" pitchFamily="34" charset="-79"/>
                          <a:cs typeface="David" panose="020E0502060401010101" pitchFamily="34" charset="-79"/>
                        </a:rPr>
                        <a:t>הכלה</a:t>
                      </a:r>
                    </a:p>
                    <a:p>
                      <a:pPr algn="ctr" rtl="1"/>
                      <a:r>
                        <a:rPr lang="he-IL" sz="2400" dirty="0">
                          <a:solidFill>
                            <a:schemeClr val="tx1"/>
                          </a:solidFill>
                          <a:latin typeface="David" panose="020E0502060401010101" pitchFamily="34" charset="-79"/>
                          <a:cs typeface="David" panose="020E0502060401010101" pitchFamily="34" charset="-79"/>
                        </a:rPr>
                        <a:t>קבלה</a:t>
                      </a:r>
                    </a:p>
                    <a:p>
                      <a:pPr algn="ctr" rtl="1"/>
                      <a:endParaRPr lang="he-IL" sz="2400" dirty="0">
                        <a:solidFill>
                          <a:schemeClr val="tx1"/>
                        </a:solidFill>
                        <a:latin typeface="David" panose="020E0502060401010101" pitchFamily="34" charset="-79"/>
                        <a:cs typeface="David" panose="020E0502060401010101" pitchFamily="34" charset="-79"/>
                      </a:endParaRPr>
                    </a:p>
                    <a:p>
                      <a:pPr algn="ctr" rtl="1"/>
                      <a:endParaRPr lang="he-IL" sz="2400" dirty="0">
                        <a:solidFill>
                          <a:schemeClr val="tx1"/>
                        </a:solidFill>
                        <a:latin typeface="David" panose="020E0502060401010101" pitchFamily="34" charset="-79"/>
                        <a:cs typeface="David" panose="020E0502060401010101" pitchFamily="34" charset="-79"/>
                      </a:endParaRPr>
                    </a:p>
                  </a:txBody>
                  <a:tcPr/>
                </a:tc>
                <a:tc>
                  <a:txBody>
                    <a:bodyPr/>
                    <a:lstStyle/>
                    <a:p>
                      <a:pPr algn="ctr" rtl="1"/>
                      <a:r>
                        <a:rPr lang="he-IL" sz="2400" dirty="0">
                          <a:solidFill>
                            <a:schemeClr val="tx1"/>
                          </a:solidFill>
                          <a:latin typeface="David" panose="020E0502060401010101" pitchFamily="34" charset="-79"/>
                          <a:cs typeface="David" panose="020E0502060401010101" pitchFamily="34" charset="-79"/>
                        </a:rPr>
                        <a:t>התעלמות </a:t>
                      </a:r>
                    </a:p>
                    <a:p>
                      <a:pPr algn="ctr" rtl="1"/>
                      <a:r>
                        <a:rPr lang="he-IL" sz="2400" dirty="0">
                          <a:solidFill>
                            <a:schemeClr val="tx1"/>
                          </a:solidFill>
                          <a:latin typeface="David" panose="020E0502060401010101" pitchFamily="34" charset="-79"/>
                          <a:cs typeface="David" panose="020E0502060401010101" pitchFamily="34" charset="-79"/>
                        </a:rPr>
                        <a:t>או</a:t>
                      </a:r>
                    </a:p>
                    <a:p>
                      <a:pPr algn="ctr" rtl="1"/>
                      <a:r>
                        <a:rPr lang="he-IL" sz="2400" dirty="0">
                          <a:solidFill>
                            <a:schemeClr val="tx1"/>
                          </a:solidFill>
                          <a:latin typeface="David" panose="020E0502060401010101" pitchFamily="34" charset="-79"/>
                          <a:cs typeface="David" panose="020E0502060401010101" pitchFamily="34" charset="-79"/>
                        </a:rPr>
                        <a:t>בירור באמצעות שיח מכבד</a:t>
                      </a:r>
                    </a:p>
                  </a:txBody>
                  <a:tcPr/>
                </a:tc>
                <a:extLst>
                  <a:ext uri="{0D108BD9-81ED-4DB2-BD59-A6C34878D82A}">
                    <a16:rowId xmlns:a16="http://schemas.microsoft.com/office/drawing/2014/main" val="10002"/>
                  </a:ext>
                </a:extLst>
              </a:tr>
            </a:tbl>
          </a:graphicData>
        </a:graphic>
      </p:graphicFrame>
      <p:cxnSp>
        <p:nvCxnSpPr>
          <p:cNvPr id="5" name="מחבר חץ ישר 4"/>
          <p:cNvCxnSpPr/>
          <p:nvPr/>
        </p:nvCxnSpPr>
        <p:spPr>
          <a:xfrm flipH="1" flipV="1">
            <a:off x="5724128" y="3251222"/>
            <a:ext cx="432441" cy="39380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מחבר חץ ישר 7"/>
          <p:cNvCxnSpPr/>
          <p:nvPr/>
        </p:nvCxnSpPr>
        <p:spPr>
          <a:xfrm flipH="1">
            <a:off x="5724128" y="3861048"/>
            <a:ext cx="431655" cy="36004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2" name="מחבר חץ ישר 11"/>
          <p:cNvCxnSpPr/>
          <p:nvPr/>
        </p:nvCxnSpPr>
        <p:spPr>
          <a:xfrm flipH="1">
            <a:off x="3275856" y="2924944"/>
            <a:ext cx="6480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5" name="מחבר חץ ישר 14"/>
          <p:cNvCxnSpPr/>
          <p:nvPr/>
        </p:nvCxnSpPr>
        <p:spPr>
          <a:xfrm flipH="1">
            <a:off x="3275014" y="4241333"/>
            <a:ext cx="6480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6" name="מחבר חץ ישר 15"/>
          <p:cNvCxnSpPr/>
          <p:nvPr/>
        </p:nvCxnSpPr>
        <p:spPr>
          <a:xfrm flipH="1">
            <a:off x="1547664" y="2924944"/>
            <a:ext cx="6480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7" name="מחבר חץ ישר 16"/>
          <p:cNvCxnSpPr/>
          <p:nvPr/>
        </p:nvCxnSpPr>
        <p:spPr>
          <a:xfrm flipH="1">
            <a:off x="1574117" y="4365104"/>
            <a:ext cx="648072"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520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cs typeface="+mn-cs"/>
              </a:rPr>
              <a:t>משימות כיתה</a:t>
            </a:r>
          </a:p>
        </p:txBody>
      </p:sp>
      <p:sp>
        <p:nvSpPr>
          <p:cNvPr id="3" name="מציין מיקום תוכן 2"/>
          <p:cNvSpPr>
            <a:spLocks noGrp="1"/>
          </p:cNvSpPr>
          <p:nvPr>
            <p:ph idx="1"/>
          </p:nvPr>
        </p:nvSpPr>
        <p:spPr/>
        <p:txBody>
          <a:bodyPr>
            <a:normAutofit/>
          </a:bodyPr>
          <a:lstStyle/>
          <a:p>
            <a:r>
              <a:rPr lang="he-IL" dirty="0">
                <a:solidFill>
                  <a:schemeClr val="tx1"/>
                </a:solidFill>
                <a:latin typeface="David" panose="020E0502060401010101" pitchFamily="34" charset="-79"/>
                <a:cs typeface="David" panose="020E0502060401010101" pitchFamily="34" charset="-79"/>
              </a:rPr>
              <a:t>רונה הלכה בין השולחנות בכיתה ונפלה על הילקוט של דנה... רונה קיללה אותה וצעקה עליה.</a:t>
            </a:r>
            <a:endParaRPr lang="en-US" dirty="0">
              <a:solidFill>
                <a:schemeClr val="tx1"/>
              </a:solidFill>
              <a:latin typeface="David" panose="020E0502060401010101" pitchFamily="34" charset="-79"/>
              <a:cs typeface="David" panose="020E0502060401010101" pitchFamily="34" charset="-79"/>
            </a:endParaRPr>
          </a:p>
          <a:p>
            <a:r>
              <a:rPr lang="he-IL" dirty="0">
                <a:solidFill>
                  <a:schemeClr val="tx1"/>
                </a:solidFill>
                <a:latin typeface="David" panose="020E0502060401010101" pitchFamily="34" charset="-79"/>
                <a:cs typeface="David" panose="020E0502060401010101" pitchFamily="34" charset="-79"/>
              </a:rPr>
              <a:t>סשה עולה חדשה מרוסיה. שירי וטלי תיקנו והעירו לה על כל טעות שעשתה בדיבורה. יום אחד סשה </a:t>
            </a:r>
            <a:r>
              <a:rPr lang="he-IL" dirty="0" err="1">
                <a:solidFill>
                  <a:schemeClr val="tx1"/>
                </a:solidFill>
                <a:latin typeface="David" panose="020E0502060401010101" pitchFamily="34" charset="-79"/>
                <a:cs typeface="David" panose="020E0502060401010101" pitchFamily="34" charset="-79"/>
              </a:rPr>
              <a:t>היכתה</a:t>
            </a:r>
            <a:r>
              <a:rPr lang="he-IL" dirty="0">
                <a:solidFill>
                  <a:schemeClr val="tx1"/>
                </a:solidFill>
                <a:latin typeface="David" panose="020E0502060401010101" pitchFamily="34" charset="-79"/>
                <a:cs typeface="David" panose="020E0502060401010101" pitchFamily="34" charset="-79"/>
              </a:rPr>
              <a:t> אותן על כך. </a:t>
            </a:r>
          </a:p>
          <a:p>
            <a:r>
              <a:rPr lang="he-IL" dirty="0">
                <a:solidFill>
                  <a:schemeClr val="tx1"/>
                </a:solidFill>
                <a:latin typeface="David" panose="020E0502060401010101" pitchFamily="34" charset="-79"/>
                <a:cs typeface="David" panose="020E0502060401010101" pitchFamily="34" charset="-79"/>
              </a:rPr>
              <a:t>דינה איבדה את הקלמר שלה. לפתע ראתה אותו על השולחן של גילה. היא צעקה על גילה והאשימה אותה שגנבה לה את הקלמר. </a:t>
            </a:r>
          </a:p>
          <a:p>
            <a:r>
              <a:rPr lang="he-IL" dirty="0">
                <a:solidFill>
                  <a:schemeClr val="tx1"/>
                </a:solidFill>
                <a:latin typeface="David" panose="020E0502060401010101" pitchFamily="34" charset="-79"/>
                <a:cs typeface="David" panose="020E0502060401010101" pitchFamily="34" charset="-79"/>
              </a:rPr>
              <a:t>יפה נתקלה במדרגות בתיק של נוי. היא דחפה אותה והיא נפלה.</a:t>
            </a:r>
          </a:p>
          <a:p>
            <a:r>
              <a:rPr lang="he-IL" dirty="0">
                <a:solidFill>
                  <a:schemeClr val="tx1"/>
                </a:solidFill>
                <a:latin typeface="David" panose="020E0502060401010101" pitchFamily="34" charset="-79"/>
                <a:cs typeface="David" panose="020E0502060401010101" pitchFamily="34" charset="-79"/>
              </a:rPr>
              <a:t>שיר נתקלה בכיסא של נועם והכריך של נועם נפל. נועם צעקה וכעסה על שיר.</a:t>
            </a:r>
            <a:endParaRPr lang="en-US" dirty="0">
              <a:solidFill>
                <a:schemeClr val="tx1"/>
              </a:solidFill>
              <a:latin typeface="David" panose="020E0502060401010101" pitchFamily="34" charset="-79"/>
              <a:cs typeface="David" panose="020E0502060401010101" pitchFamily="34" charset="-79"/>
            </a:endParaRPr>
          </a:p>
          <a:p>
            <a:r>
              <a:rPr lang="he-IL" dirty="0">
                <a:solidFill>
                  <a:schemeClr val="tx1"/>
                </a:solidFill>
                <a:latin typeface="David" panose="020E0502060401010101" pitchFamily="34" charset="-79"/>
                <a:cs typeface="David" panose="020E0502060401010101" pitchFamily="34" charset="-79"/>
              </a:rPr>
              <a:t>נכנסתי לכיתה וגיליתי שמירי יושבת במקום שלי ומשוחחת עם רוני.</a:t>
            </a:r>
            <a:endParaRPr lang="en-US" dirty="0">
              <a:solidFill>
                <a:schemeClr val="tx1"/>
              </a:solidFill>
              <a:latin typeface="David" panose="020E0502060401010101" pitchFamily="34" charset="-79"/>
              <a:cs typeface="David" panose="020E0502060401010101" pitchFamily="34" charset="-79"/>
            </a:endParaRPr>
          </a:p>
          <a:p>
            <a:pPr marL="0" indent="0">
              <a:buNone/>
            </a:pPr>
            <a:endParaRPr lang="en-US" dirty="0">
              <a:solidFill>
                <a:schemeClr val="tx1"/>
              </a:solidFill>
              <a:latin typeface="David" panose="020E0502060401010101" pitchFamily="34" charset="-79"/>
              <a:cs typeface="David" panose="020E0502060401010101" pitchFamily="34" charset="-79"/>
            </a:endParaRPr>
          </a:p>
          <a:p>
            <a:endParaRPr lang="en-US" dirty="0"/>
          </a:p>
          <a:p>
            <a:endParaRPr lang="en-US" dirty="0">
              <a:solidFill>
                <a:schemeClr val="tx1"/>
              </a:solidFill>
              <a:latin typeface="David" panose="020E0502060401010101" pitchFamily="34" charset="-79"/>
              <a:cs typeface="David" panose="020E0502060401010101" pitchFamily="34" charset="-79"/>
            </a:endParaRPr>
          </a:p>
          <a:p>
            <a:endParaRPr lang="he-IL"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07771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טבלה 7">
            <a:extLst>
              <a:ext uri="{FF2B5EF4-FFF2-40B4-BE49-F238E27FC236}">
                <a16:creationId xmlns:a16="http://schemas.microsoft.com/office/drawing/2014/main" id="{96982F11-4CDC-4C87-8BFF-B84DCF5600F8}"/>
              </a:ext>
            </a:extLst>
          </p:cNvPr>
          <p:cNvGraphicFramePr>
            <a:graphicFrameLocks noGrp="1"/>
          </p:cNvGraphicFramePr>
          <p:nvPr>
            <p:extLst>
              <p:ext uri="{D42A27DB-BD31-4B8C-83A1-F6EECF244321}">
                <p14:modId xmlns:p14="http://schemas.microsoft.com/office/powerpoint/2010/main" val="3043967616"/>
              </p:ext>
            </p:extLst>
          </p:nvPr>
        </p:nvGraphicFramePr>
        <p:xfrm>
          <a:off x="251520" y="188641"/>
          <a:ext cx="8609428" cy="6669359"/>
        </p:xfrm>
        <a:graphic>
          <a:graphicData uri="http://schemas.openxmlformats.org/drawingml/2006/table">
            <a:tbl>
              <a:tblPr rtl="1" firstRow="1" bandRow="1">
                <a:tableStyleId>{5C22544A-7EE6-4342-B048-85BDC9FD1C3A}</a:tableStyleId>
              </a:tblPr>
              <a:tblGrid>
                <a:gridCol w="2391014">
                  <a:extLst>
                    <a:ext uri="{9D8B030D-6E8A-4147-A177-3AD203B41FA5}">
                      <a16:colId xmlns:a16="http://schemas.microsoft.com/office/drawing/2014/main" val="979694046"/>
                    </a:ext>
                  </a:extLst>
                </a:gridCol>
                <a:gridCol w="1897934">
                  <a:extLst>
                    <a:ext uri="{9D8B030D-6E8A-4147-A177-3AD203B41FA5}">
                      <a16:colId xmlns:a16="http://schemas.microsoft.com/office/drawing/2014/main" val="1619634677"/>
                    </a:ext>
                  </a:extLst>
                </a:gridCol>
                <a:gridCol w="2160240">
                  <a:extLst>
                    <a:ext uri="{9D8B030D-6E8A-4147-A177-3AD203B41FA5}">
                      <a16:colId xmlns:a16="http://schemas.microsoft.com/office/drawing/2014/main" val="1005892378"/>
                    </a:ext>
                  </a:extLst>
                </a:gridCol>
                <a:gridCol w="2160240">
                  <a:extLst>
                    <a:ext uri="{9D8B030D-6E8A-4147-A177-3AD203B41FA5}">
                      <a16:colId xmlns:a16="http://schemas.microsoft.com/office/drawing/2014/main" val="1881595300"/>
                    </a:ext>
                  </a:extLst>
                </a:gridCol>
              </a:tblGrid>
              <a:tr h="790144">
                <a:tc>
                  <a:txBody>
                    <a:bodyPr/>
                    <a:lstStyle/>
                    <a:p>
                      <a:pPr rtl="1"/>
                      <a:r>
                        <a:rPr lang="he-IL" sz="2800" dirty="0"/>
                        <a:t>אירוע</a:t>
                      </a:r>
                    </a:p>
                  </a:txBody>
                  <a:tcPr/>
                </a:tc>
                <a:tc>
                  <a:txBody>
                    <a:bodyPr/>
                    <a:lstStyle/>
                    <a:p>
                      <a:pPr rtl="1"/>
                      <a:r>
                        <a:rPr lang="he-IL" sz="2800" dirty="0"/>
                        <a:t>פרשנות</a:t>
                      </a:r>
                    </a:p>
                  </a:txBody>
                  <a:tcPr/>
                </a:tc>
                <a:tc>
                  <a:txBody>
                    <a:bodyPr/>
                    <a:lstStyle/>
                    <a:p>
                      <a:pPr rtl="1"/>
                      <a:r>
                        <a:rPr lang="he-IL" sz="2800" dirty="0"/>
                        <a:t>רגש</a:t>
                      </a:r>
                    </a:p>
                  </a:txBody>
                  <a:tcPr/>
                </a:tc>
                <a:tc>
                  <a:txBody>
                    <a:bodyPr/>
                    <a:lstStyle/>
                    <a:p>
                      <a:pPr rtl="1"/>
                      <a:r>
                        <a:rPr lang="he-IL" sz="2800" dirty="0"/>
                        <a:t>תגובה</a:t>
                      </a:r>
                    </a:p>
                  </a:txBody>
                  <a:tcPr/>
                </a:tc>
                <a:extLst>
                  <a:ext uri="{0D108BD9-81ED-4DB2-BD59-A6C34878D82A}">
                    <a16:rowId xmlns:a16="http://schemas.microsoft.com/office/drawing/2014/main" val="2513621049"/>
                  </a:ext>
                </a:extLst>
              </a:tr>
              <a:tr h="1740773">
                <a:tc>
                  <a:txBody>
                    <a:bodyPr/>
                    <a:lstStyle/>
                    <a:p>
                      <a:r>
                        <a:rPr lang="he-IL" sz="2000" dirty="0">
                          <a:solidFill>
                            <a:schemeClr val="tx1"/>
                          </a:solidFill>
                          <a:latin typeface="David" panose="020E0502060401010101" pitchFamily="34" charset="-79"/>
                          <a:cs typeface="David" panose="020E0502060401010101" pitchFamily="34" charset="-79"/>
                        </a:rPr>
                        <a:t>רונה הלכה בין השולחנות בכיתה ונפלה על הילקוט של דנה... רונה קיללה אותה וצעקה עליה.</a:t>
                      </a:r>
                      <a:endParaRPr lang="en-US" sz="2000" dirty="0">
                        <a:solidFill>
                          <a:schemeClr val="tx1"/>
                        </a:solidFill>
                        <a:latin typeface="David" panose="020E0502060401010101" pitchFamily="34" charset="-79"/>
                        <a:cs typeface="David" panose="020E0502060401010101" pitchFamily="34" charset="-79"/>
                      </a:endParaRPr>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45394787"/>
                  </a:ext>
                </a:extLst>
              </a:tr>
              <a:tr h="2069221">
                <a:tc>
                  <a:txBody>
                    <a:bodyPr/>
                    <a:lstStyle/>
                    <a:p>
                      <a:r>
                        <a:rPr lang="he-IL" sz="2000" dirty="0">
                          <a:solidFill>
                            <a:schemeClr val="tx1"/>
                          </a:solidFill>
                          <a:latin typeface="David" panose="020E0502060401010101" pitchFamily="34" charset="-79"/>
                          <a:cs typeface="David" panose="020E0502060401010101" pitchFamily="34" charset="-79"/>
                        </a:rPr>
                        <a:t>סשה עולה חדשה מרוסיה. שירי וטלי תיקנו והעירו לה על כל טעות שעשתה בדיבורה. יום אחד סשה </a:t>
                      </a:r>
                      <a:r>
                        <a:rPr lang="he-IL" sz="2000" dirty="0" err="1">
                          <a:solidFill>
                            <a:schemeClr val="tx1"/>
                          </a:solidFill>
                          <a:latin typeface="David" panose="020E0502060401010101" pitchFamily="34" charset="-79"/>
                          <a:cs typeface="David" panose="020E0502060401010101" pitchFamily="34" charset="-79"/>
                        </a:rPr>
                        <a:t>היכתה</a:t>
                      </a:r>
                      <a:r>
                        <a:rPr lang="he-IL" sz="2000" dirty="0">
                          <a:solidFill>
                            <a:schemeClr val="tx1"/>
                          </a:solidFill>
                          <a:latin typeface="David" panose="020E0502060401010101" pitchFamily="34" charset="-79"/>
                          <a:cs typeface="David" panose="020E0502060401010101" pitchFamily="34" charset="-79"/>
                        </a:rPr>
                        <a:t> אותן על כך. </a:t>
                      </a:r>
                    </a:p>
                  </a:txBody>
                  <a:tcPr/>
                </a:tc>
                <a:tc>
                  <a:txBody>
                    <a:bodyPr/>
                    <a:lstStyle/>
                    <a:p>
                      <a:pPr rtl="1"/>
                      <a:endParaRPr lang="he-IL" dirty="0"/>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1546084"/>
                  </a:ext>
                </a:extLst>
              </a:tr>
              <a:tr h="2069221">
                <a:tc>
                  <a:txBody>
                    <a:bodyPr/>
                    <a:lstStyle/>
                    <a:p>
                      <a:r>
                        <a:rPr lang="he-IL" sz="2000" dirty="0">
                          <a:solidFill>
                            <a:schemeClr val="tx1"/>
                          </a:solidFill>
                          <a:latin typeface="David" panose="020E0502060401010101" pitchFamily="34" charset="-79"/>
                          <a:cs typeface="David" panose="020E0502060401010101" pitchFamily="34" charset="-79"/>
                        </a:rPr>
                        <a:t>דינה איבדה את הקלמר שלה. לפתע ראתה אותו על השולחן של גילה. היא צעקה על גילה והאשימה אותה שגנבה לה את הקלמר. </a:t>
                      </a:r>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237263374"/>
                  </a:ext>
                </a:extLst>
              </a:tr>
            </a:tbl>
          </a:graphicData>
        </a:graphic>
      </p:graphicFrame>
    </p:spTree>
    <p:extLst>
      <p:ext uri="{BB962C8B-B14F-4D97-AF65-F5344CB8AC3E}">
        <p14:creationId xmlns:p14="http://schemas.microsoft.com/office/powerpoint/2010/main" val="347008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a:cs typeface="+mn-cs"/>
              </a:rPr>
              <a:t>איזה מבין העיגולים האמצעיים גדול יותר?</a:t>
            </a:r>
          </a:p>
        </p:txBody>
      </p:sp>
      <p:sp>
        <p:nvSpPr>
          <p:cNvPr id="3" name="מציין מיקום תוכן 2"/>
          <p:cNvSpPr>
            <a:spLocks noGrp="1"/>
          </p:cNvSpPr>
          <p:nvPr>
            <p:ph idx="1"/>
          </p:nvPr>
        </p:nvSpPr>
        <p:spPr/>
        <p:txBody>
          <a:bodyPr/>
          <a:lstStyle/>
          <a:p>
            <a:endParaRPr lang="he-IL" dirty="0"/>
          </a:p>
        </p:txBody>
      </p:sp>
      <p:pic>
        <p:nvPicPr>
          <p:cNvPr id="3074" name="Picture 2" descr="http://www.slides.co.il/media/images/1198743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6600" y="1772816"/>
            <a:ext cx="5802614"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057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a:extLst>
              <a:ext uri="{FF2B5EF4-FFF2-40B4-BE49-F238E27FC236}">
                <a16:creationId xmlns:a16="http://schemas.microsoft.com/office/drawing/2014/main" id="{578A2EF9-7470-4403-B060-9EBA58F6663F}"/>
              </a:ext>
            </a:extLst>
          </p:cNvPr>
          <p:cNvGraphicFramePr>
            <a:graphicFrameLocks noGrp="1"/>
          </p:cNvGraphicFramePr>
          <p:nvPr>
            <p:extLst>
              <p:ext uri="{D42A27DB-BD31-4B8C-83A1-F6EECF244321}">
                <p14:modId xmlns:p14="http://schemas.microsoft.com/office/powerpoint/2010/main" val="1989271322"/>
              </p:ext>
            </p:extLst>
          </p:nvPr>
        </p:nvGraphicFramePr>
        <p:xfrm>
          <a:off x="232952" y="404664"/>
          <a:ext cx="8781070" cy="6097183"/>
        </p:xfrm>
        <a:graphic>
          <a:graphicData uri="http://schemas.openxmlformats.org/drawingml/2006/table">
            <a:tbl>
              <a:tblPr rtl="1" firstRow="1" bandRow="1">
                <a:tableStyleId>{5C22544A-7EE6-4342-B048-85BDC9FD1C3A}</a:tableStyleId>
              </a:tblPr>
              <a:tblGrid>
                <a:gridCol w="2397184">
                  <a:extLst>
                    <a:ext uri="{9D8B030D-6E8A-4147-A177-3AD203B41FA5}">
                      <a16:colId xmlns:a16="http://schemas.microsoft.com/office/drawing/2014/main" val="979694046"/>
                    </a:ext>
                  </a:extLst>
                </a:gridCol>
                <a:gridCol w="2063406">
                  <a:extLst>
                    <a:ext uri="{9D8B030D-6E8A-4147-A177-3AD203B41FA5}">
                      <a16:colId xmlns:a16="http://schemas.microsoft.com/office/drawing/2014/main" val="1619634677"/>
                    </a:ext>
                  </a:extLst>
                </a:gridCol>
                <a:gridCol w="2160240">
                  <a:extLst>
                    <a:ext uri="{9D8B030D-6E8A-4147-A177-3AD203B41FA5}">
                      <a16:colId xmlns:a16="http://schemas.microsoft.com/office/drawing/2014/main" val="1005892378"/>
                    </a:ext>
                  </a:extLst>
                </a:gridCol>
                <a:gridCol w="2160240">
                  <a:extLst>
                    <a:ext uri="{9D8B030D-6E8A-4147-A177-3AD203B41FA5}">
                      <a16:colId xmlns:a16="http://schemas.microsoft.com/office/drawing/2014/main" val="1881595300"/>
                    </a:ext>
                  </a:extLst>
                </a:gridCol>
              </a:tblGrid>
              <a:tr h="1019539">
                <a:tc>
                  <a:txBody>
                    <a:bodyPr/>
                    <a:lstStyle/>
                    <a:p>
                      <a:pPr rtl="1"/>
                      <a:r>
                        <a:rPr lang="he-IL" sz="2800" dirty="0"/>
                        <a:t>אירוע</a:t>
                      </a:r>
                    </a:p>
                  </a:txBody>
                  <a:tcPr/>
                </a:tc>
                <a:tc>
                  <a:txBody>
                    <a:bodyPr/>
                    <a:lstStyle/>
                    <a:p>
                      <a:pPr rtl="1"/>
                      <a:r>
                        <a:rPr lang="he-IL" sz="2800" dirty="0"/>
                        <a:t>פרשנות</a:t>
                      </a:r>
                    </a:p>
                  </a:txBody>
                  <a:tcPr/>
                </a:tc>
                <a:tc>
                  <a:txBody>
                    <a:bodyPr/>
                    <a:lstStyle/>
                    <a:p>
                      <a:pPr rtl="1"/>
                      <a:r>
                        <a:rPr lang="he-IL" sz="2800" dirty="0"/>
                        <a:t>רגש</a:t>
                      </a:r>
                    </a:p>
                  </a:txBody>
                  <a:tcPr/>
                </a:tc>
                <a:tc>
                  <a:txBody>
                    <a:bodyPr/>
                    <a:lstStyle/>
                    <a:p>
                      <a:pPr rtl="1"/>
                      <a:r>
                        <a:rPr lang="he-IL" sz="2800" dirty="0"/>
                        <a:t>תגובה</a:t>
                      </a:r>
                    </a:p>
                  </a:txBody>
                  <a:tcPr/>
                </a:tc>
                <a:extLst>
                  <a:ext uri="{0D108BD9-81ED-4DB2-BD59-A6C34878D82A}">
                    <a16:rowId xmlns:a16="http://schemas.microsoft.com/office/drawing/2014/main" val="2513621049"/>
                  </a:ext>
                </a:extLst>
              </a:tr>
              <a:tr h="1383388">
                <a:tc>
                  <a:txBody>
                    <a:bodyPr/>
                    <a:lstStyle/>
                    <a:p>
                      <a:r>
                        <a:rPr lang="he-IL" sz="2400" dirty="0">
                          <a:solidFill>
                            <a:schemeClr val="tx1"/>
                          </a:solidFill>
                          <a:latin typeface="David" panose="020E0502060401010101" pitchFamily="34" charset="-79"/>
                          <a:cs typeface="David" panose="020E0502060401010101" pitchFamily="34" charset="-79"/>
                        </a:rPr>
                        <a:t>יפה נתקלה במדרגות בתיק של נוי. היא דחפה אותה והיא נפלה.</a:t>
                      </a:r>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245394787"/>
                  </a:ext>
                </a:extLst>
              </a:tr>
              <a:tr h="1682782">
                <a:tc>
                  <a:txBody>
                    <a:bodyPr/>
                    <a:lstStyle/>
                    <a:p>
                      <a:r>
                        <a:rPr lang="he-IL" sz="2400" dirty="0">
                          <a:solidFill>
                            <a:schemeClr val="tx1"/>
                          </a:solidFill>
                          <a:latin typeface="David" panose="020E0502060401010101" pitchFamily="34" charset="-79"/>
                          <a:cs typeface="David" panose="020E0502060401010101" pitchFamily="34" charset="-79"/>
                        </a:rPr>
                        <a:t>שיר נתקלה בכיסא של נועם והכריך של נועם נפל. נועם צעקה וכעסה על שיר.</a:t>
                      </a:r>
                      <a:endParaRPr lang="en-US" sz="2400" dirty="0">
                        <a:solidFill>
                          <a:schemeClr val="tx1"/>
                        </a:solidFill>
                        <a:latin typeface="David" panose="020E0502060401010101" pitchFamily="34" charset="-79"/>
                        <a:cs typeface="David" panose="020E0502060401010101" pitchFamily="34" charset="-79"/>
                      </a:endParaRPr>
                    </a:p>
                  </a:txBody>
                  <a:tcPr/>
                </a:tc>
                <a:tc>
                  <a:txBody>
                    <a:bodyPr/>
                    <a:lstStyle/>
                    <a:p>
                      <a:pPr rtl="1"/>
                      <a:endParaRPr lang="he-IL"/>
                    </a:p>
                  </a:txBody>
                  <a:tcPr/>
                </a:tc>
                <a:tc>
                  <a:txBody>
                    <a:bodyPr/>
                    <a:lstStyle/>
                    <a:p>
                      <a:pPr rtl="1"/>
                      <a:endParaRPr lang="he-IL"/>
                    </a:p>
                  </a:txBody>
                  <a:tcPr/>
                </a:tc>
                <a:tc>
                  <a:txBody>
                    <a:bodyPr/>
                    <a:lstStyle/>
                    <a:p>
                      <a:pPr rtl="1"/>
                      <a:endParaRPr lang="he-IL"/>
                    </a:p>
                  </a:txBody>
                  <a:tcPr/>
                </a:tc>
                <a:extLst>
                  <a:ext uri="{0D108BD9-81ED-4DB2-BD59-A6C34878D82A}">
                    <a16:rowId xmlns:a16="http://schemas.microsoft.com/office/drawing/2014/main" val="421546084"/>
                  </a:ext>
                </a:extLst>
              </a:tr>
              <a:tr h="1602924">
                <a:tc>
                  <a:txBody>
                    <a:bodyPr/>
                    <a:lstStyle/>
                    <a:p>
                      <a:r>
                        <a:rPr lang="he-IL" sz="2400" dirty="0">
                          <a:solidFill>
                            <a:schemeClr val="tx1"/>
                          </a:solidFill>
                          <a:latin typeface="David" panose="020E0502060401010101" pitchFamily="34" charset="-79"/>
                          <a:cs typeface="David" panose="020E0502060401010101" pitchFamily="34" charset="-79"/>
                        </a:rPr>
                        <a:t>נכנסתי לכיתה וגיליתי שמירי יושבת במקום שלי ומשוחחת עם רוני.</a:t>
                      </a:r>
                      <a:endParaRPr lang="en-US" sz="2400" dirty="0">
                        <a:solidFill>
                          <a:schemeClr val="tx1"/>
                        </a:solidFill>
                        <a:latin typeface="David" panose="020E0502060401010101" pitchFamily="34" charset="-79"/>
                        <a:cs typeface="David" panose="020E0502060401010101" pitchFamily="34" charset="-79"/>
                      </a:endParaRPr>
                    </a:p>
                  </a:txBody>
                  <a:tcPr/>
                </a:tc>
                <a:tc>
                  <a:txBody>
                    <a:bodyPr/>
                    <a:lstStyle/>
                    <a:p>
                      <a:pPr rtl="1"/>
                      <a:endParaRPr lang="he-IL"/>
                    </a:p>
                  </a:txBody>
                  <a:tcPr/>
                </a:tc>
                <a:tc>
                  <a:txBody>
                    <a:bodyPr/>
                    <a:lstStyle/>
                    <a:p>
                      <a:pPr rtl="1"/>
                      <a:endParaRPr lang="he-IL"/>
                    </a:p>
                  </a:txBody>
                  <a:tcPr/>
                </a:tc>
                <a:tc>
                  <a:txBody>
                    <a:bodyPr/>
                    <a:lstStyle/>
                    <a:p>
                      <a:pPr rtl="1"/>
                      <a:endParaRPr lang="he-IL" dirty="0"/>
                    </a:p>
                  </a:txBody>
                  <a:tcPr/>
                </a:tc>
                <a:extLst>
                  <a:ext uri="{0D108BD9-81ED-4DB2-BD59-A6C34878D82A}">
                    <a16:rowId xmlns:a16="http://schemas.microsoft.com/office/drawing/2014/main" val="4153221150"/>
                  </a:ext>
                </a:extLst>
              </a:tr>
            </a:tbl>
          </a:graphicData>
        </a:graphic>
      </p:graphicFrame>
    </p:spTree>
    <p:extLst>
      <p:ext uri="{BB962C8B-B14F-4D97-AF65-F5344CB8AC3E}">
        <p14:creationId xmlns:p14="http://schemas.microsoft.com/office/powerpoint/2010/main" val="3140789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cs typeface="+mn-cs"/>
              </a:rPr>
              <a:t>דגים או ציפורים?</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1626711"/>
            <a:ext cx="4572000" cy="4472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173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a:p>
        </p:txBody>
      </p:sp>
      <p:pic>
        <p:nvPicPr>
          <p:cNvPr id="4" name="תמונה 3" descr="https://encrypted-tbn3.gstatic.com/images?q=tbn:ANd9GcTcsKFqw76Tm7brMeo7qpo7xXOwrTimcuelfU75fxTlqrS4bPEjN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96" y="78588"/>
            <a:ext cx="9036496" cy="67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מלבן 4"/>
          <p:cNvSpPr/>
          <p:nvPr/>
        </p:nvSpPr>
        <p:spPr>
          <a:xfrm>
            <a:off x="1619672" y="6381328"/>
            <a:ext cx="4608512" cy="4766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456109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solidFill>
                  <a:schemeClr val="tx1"/>
                </a:solidFill>
                <a:latin typeface="David" panose="020E0502060401010101" pitchFamily="34" charset="-79"/>
                <a:cs typeface="David" panose="020E0502060401010101" pitchFamily="34" charset="-79"/>
              </a:rPr>
              <a:t>מודל </a:t>
            </a:r>
            <a:r>
              <a:rPr lang="he-IL" b="1" dirty="0" err="1">
                <a:solidFill>
                  <a:schemeClr val="tx1"/>
                </a:solidFill>
                <a:latin typeface="David" panose="020E0502060401010101" pitchFamily="34" charset="-79"/>
                <a:cs typeface="David" panose="020E0502060401010101" pitchFamily="34" charset="-79"/>
              </a:rPr>
              <a:t>א.פ.ר.ת</a:t>
            </a:r>
            <a:r>
              <a:rPr lang="he-IL" b="1" dirty="0">
                <a:solidFill>
                  <a:schemeClr val="tx1"/>
                </a:solidFill>
                <a:latin typeface="David" panose="020E0502060401010101" pitchFamily="34" charset="-79"/>
                <a:cs typeface="David" panose="020E0502060401010101" pitchFamily="34" charset="-79"/>
              </a:rPr>
              <a:t> - המשגה</a:t>
            </a:r>
          </a:p>
        </p:txBody>
      </p:sp>
      <p:sp>
        <p:nvSpPr>
          <p:cNvPr id="3" name="מציין מיקום תוכן 2"/>
          <p:cNvSpPr>
            <a:spLocks noGrp="1"/>
          </p:cNvSpPr>
          <p:nvPr>
            <p:ph idx="1"/>
          </p:nvPr>
        </p:nvSpPr>
        <p:spPr>
          <a:xfrm>
            <a:off x="323528" y="1772816"/>
            <a:ext cx="8424936" cy="4525963"/>
          </a:xfrm>
        </p:spPr>
        <p:txBody>
          <a:bodyPr>
            <a:noAutofit/>
          </a:bodyPr>
          <a:lstStyle/>
          <a:p>
            <a:r>
              <a:rPr lang="he-IL" sz="2800" dirty="0">
                <a:solidFill>
                  <a:schemeClr val="tx1"/>
                </a:solidFill>
                <a:latin typeface="David" panose="020E0502060401010101" pitchFamily="34" charset="-79"/>
                <a:cs typeface="David" panose="020E0502060401010101" pitchFamily="34" charset="-79"/>
              </a:rPr>
              <a:t>ישנן דרכים שונות ומגוונות להתמודדות עם לחצים, תגובה ופרשנות של אירועים שונים.</a:t>
            </a:r>
          </a:p>
          <a:p>
            <a:r>
              <a:rPr lang="he-IL" sz="2800" dirty="0">
                <a:solidFill>
                  <a:schemeClr val="tx1"/>
                </a:solidFill>
                <a:latin typeface="David" panose="020E0502060401010101" pitchFamily="34" charset="-79"/>
                <a:cs typeface="David" panose="020E0502060401010101" pitchFamily="34" charset="-79"/>
              </a:rPr>
              <a:t> לרוב אנחנו נוטים </a:t>
            </a:r>
            <a:r>
              <a:rPr lang="he-IL" sz="2800">
                <a:solidFill>
                  <a:schemeClr val="tx1"/>
                </a:solidFill>
                <a:latin typeface="David" panose="020E0502060401010101" pitchFamily="34" charset="-79"/>
                <a:cs typeface="David" panose="020E0502060401010101" pitchFamily="34" charset="-79"/>
              </a:rPr>
              <a:t>לפרש אירועים </a:t>
            </a:r>
            <a:r>
              <a:rPr lang="he-IL" sz="2800" dirty="0">
                <a:solidFill>
                  <a:schemeClr val="tx1"/>
                </a:solidFill>
                <a:latin typeface="David" panose="020E0502060401010101" pitchFamily="34" charset="-79"/>
                <a:cs typeface="David" panose="020E0502060401010101" pitchFamily="34" charset="-79"/>
              </a:rPr>
              <a:t>באופן </a:t>
            </a:r>
            <a:r>
              <a:rPr lang="he-IL" sz="2800" dirty="0" err="1">
                <a:solidFill>
                  <a:schemeClr val="tx1"/>
                </a:solidFill>
                <a:latin typeface="David" panose="020E0502060401010101" pitchFamily="34" charset="-79"/>
                <a:cs typeface="David" panose="020E0502060401010101" pitchFamily="34" charset="-79"/>
              </a:rPr>
              <a:t>מיידי</a:t>
            </a:r>
            <a:r>
              <a:rPr lang="he-IL" sz="2800" dirty="0">
                <a:solidFill>
                  <a:schemeClr val="tx1"/>
                </a:solidFill>
                <a:latin typeface="David" panose="020E0502060401010101" pitchFamily="34" charset="-79"/>
                <a:cs typeface="David" panose="020E0502060401010101" pitchFamily="34" charset="-79"/>
              </a:rPr>
              <a:t>, ללא חשיבה מעמיקה ולהגיב באופן המוביל לתוצאות בלתי רצויות.</a:t>
            </a:r>
          </a:p>
          <a:p>
            <a:r>
              <a:rPr lang="he-IL" sz="2800" b="1" dirty="0">
                <a:solidFill>
                  <a:schemeClr val="tx1"/>
                </a:solidFill>
                <a:latin typeface="David" panose="020E0502060401010101" pitchFamily="34" charset="-79"/>
                <a:cs typeface="David" panose="020E0502060401010101" pitchFamily="34" charset="-79"/>
              </a:rPr>
              <a:t>מודל </a:t>
            </a:r>
            <a:r>
              <a:rPr lang="he-IL" sz="2800" b="1" dirty="0" err="1">
                <a:solidFill>
                  <a:schemeClr val="tx1"/>
                </a:solidFill>
                <a:latin typeface="David" panose="020E0502060401010101" pitchFamily="34" charset="-79"/>
                <a:cs typeface="David" panose="020E0502060401010101" pitchFamily="34" charset="-79"/>
              </a:rPr>
              <a:t>א.פ.ר.ת</a:t>
            </a:r>
            <a:r>
              <a:rPr lang="he-IL" sz="2800" dirty="0">
                <a:solidFill>
                  <a:schemeClr val="tx1"/>
                </a:solidFill>
                <a:latin typeface="David" panose="020E0502060401010101" pitchFamily="34" charset="-79"/>
                <a:cs typeface="David" panose="020E0502060401010101" pitchFamily="34" charset="-79"/>
              </a:rPr>
              <a:t> מלמד כיצד </a:t>
            </a:r>
            <a:r>
              <a:rPr lang="he-IL" sz="2800" b="1" dirty="0">
                <a:solidFill>
                  <a:schemeClr val="tx1"/>
                </a:solidFill>
                <a:latin typeface="David" panose="020E0502060401010101" pitchFamily="34" charset="-79"/>
                <a:cs typeface="David" panose="020E0502060401010101" pitchFamily="34" charset="-79"/>
              </a:rPr>
              <a:t>כדאי</a:t>
            </a:r>
            <a:r>
              <a:rPr lang="he-IL" sz="2800" dirty="0">
                <a:solidFill>
                  <a:schemeClr val="tx1"/>
                </a:solidFill>
                <a:latin typeface="David" panose="020E0502060401010101" pitchFamily="34" charset="-79"/>
                <a:cs typeface="David" panose="020E0502060401010101" pitchFamily="34" charset="-79"/>
              </a:rPr>
              <a:t> לנו להגיב במצבים שונים בחיינו.</a:t>
            </a:r>
          </a:p>
          <a:p>
            <a:r>
              <a:rPr lang="he-IL" sz="2800" dirty="0">
                <a:solidFill>
                  <a:schemeClr val="tx1"/>
                </a:solidFill>
                <a:latin typeface="David" panose="020E0502060401010101" pitchFamily="34" charset="-79"/>
                <a:cs typeface="David" panose="020E0502060401010101" pitchFamily="34" charset="-79"/>
              </a:rPr>
              <a:t>לפי המודל- לפרשנות הניתנת לאירוע ישנה השפעה ישירה על תוצאות האירוע.</a:t>
            </a:r>
          </a:p>
          <a:p>
            <a:r>
              <a:rPr lang="he-IL" sz="2800" dirty="0">
                <a:solidFill>
                  <a:schemeClr val="tx1"/>
                </a:solidFill>
                <a:latin typeface="David" panose="020E0502060401010101" pitchFamily="34" charset="-79"/>
                <a:cs typeface="David" panose="020E0502060401010101" pitchFamily="34" charset="-79"/>
              </a:rPr>
              <a:t>מודל </a:t>
            </a:r>
            <a:r>
              <a:rPr lang="he-IL" sz="2800" dirty="0" err="1">
                <a:solidFill>
                  <a:schemeClr val="tx1"/>
                </a:solidFill>
                <a:latin typeface="David" panose="020E0502060401010101" pitchFamily="34" charset="-79"/>
                <a:cs typeface="David" panose="020E0502060401010101" pitchFamily="34" charset="-79"/>
              </a:rPr>
              <a:t>א.פ.ר.ת</a:t>
            </a:r>
            <a:r>
              <a:rPr lang="he-IL" sz="2800" dirty="0">
                <a:solidFill>
                  <a:schemeClr val="tx1"/>
                </a:solidFill>
                <a:latin typeface="David" panose="020E0502060401010101" pitchFamily="34" charset="-79"/>
                <a:cs typeface="David" panose="020E0502060401010101" pitchFamily="34" charset="-79"/>
              </a:rPr>
              <a:t> מסייע בפרשנות של אירועים, ובהבנת מרחב  הפרשנויות, התגובות ותוצאותיהן.</a:t>
            </a:r>
            <a:endParaRPr lang="he-IL" sz="2800" dirty="0">
              <a:solidFill>
                <a:schemeClr val="tx1"/>
              </a:solidFill>
              <a:effectLst/>
              <a:latin typeface="David" panose="020E0502060401010101" pitchFamily="34" charset="-79"/>
              <a:cs typeface="David" panose="020E0502060401010101" pitchFamily="34" charset="-79"/>
            </a:endParaRPr>
          </a:p>
          <a:p>
            <a:endParaRPr lang="he-IL" sz="2800" dirty="0">
              <a:solidFill>
                <a:schemeClr val="tx1"/>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563261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solidFill>
                  <a:schemeClr val="tx1"/>
                </a:solidFill>
                <a:latin typeface="David" panose="020E0502060401010101" pitchFamily="34" charset="-79"/>
                <a:cs typeface="David" panose="020E0502060401010101" pitchFamily="34" charset="-79"/>
              </a:rPr>
              <a:t>למודל ארבעה שלבים:</a:t>
            </a:r>
          </a:p>
        </p:txBody>
      </p:sp>
      <p:pic>
        <p:nvPicPr>
          <p:cNvPr id="5" name="תמונה 4">
            <a:extLst>
              <a:ext uri="{FF2B5EF4-FFF2-40B4-BE49-F238E27FC236}">
                <a16:creationId xmlns:a16="http://schemas.microsoft.com/office/drawing/2014/main" id="{AC840D57-7D6D-4E1F-A6C6-BC8AEF68E3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7812" y="1700808"/>
            <a:ext cx="5545315" cy="4974312"/>
          </a:xfrm>
          <a:prstGeom prst="rect">
            <a:avLst/>
          </a:prstGeom>
        </p:spPr>
      </p:pic>
    </p:spTree>
    <p:extLst>
      <p:ext uri="{BB962C8B-B14F-4D97-AF65-F5344CB8AC3E}">
        <p14:creationId xmlns:p14="http://schemas.microsoft.com/office/powerpoint/2010/main" val="53322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931636" y="1270714"/>
            <a:ext cx="1872761" cy="949569"/>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he-IL" sz="1350"/>
          </a:p>
        </p:txBody>
      </p:sp>
      <p:sp>
        <p:nvSpPr>
          <p:cNvPr id="3" name="ענן 2"/>
          <p:cNvSpPr/>
          <p:nvPr/>
        </p:nvSpPr>
        <p:spPr>
          <a:xfrm>
            <a:off x="4470889" y="1055076"/>
            <a:ext cx="2347546" cy="1305658"/>
          </a:xfrm>
          <a:prstGeom prst="cloud">
            <a:avLst/>
          </a:prstGeom>
        </p:spPr>
        <p:style>
          <a:lnRef idx="0">
            <a:schemeClr val="accent2"/>
          </a:lnRef>
          <a:fillRef idx="3">
            <a:schemeClr val="accent2"/>
          </a:fillRef>
          <a:effectRef idx="3">
            <a:schemeClr val="accent2"/>
          </a:effectRef>
          <a:fontRef idx="minor">
            <a:schemeClr val="lt1"/>
          </a:fontRef>
        </p:style>
        <p:txBody>
          <a:bodyPr rtlCol="1" anchor="ctr"/>
          <a:lstStyle/>
          <a:p>
            <a:pPr algn="ctr"/>
            <a:endParaRPr lang="he-IL" sz="1350"/>
          </a:p>
        </p:txBody>
      </p:sp>
      <p:sp>
        <p:nvSpPr>
          <p:cNvPr id="4" name="לב 3"/>
          <p:cNvSpPr/>
          <p:nvPr/>
        </p:nvSpPr>
        <p:spPr>
          <a:xfrm>
            <a:off x="2418985" y="993345"/>
            <a:ext cx="1938704" cy="1701311"/>
          </a:xfrm>
          <a:prstGeom prst="heart">
            <a:avLst/>
          </a:prstGeom>
        </p:spPr>
        <p:style>
          <a:lnRef idx="3">
            <a:schemeClr val="lt1"/>
          </a:lnRef>
          <a:fillRef idx="1">
            <a:schemeClr val="accent2"/>
          </a:fillRef>
          <a:effectRef idx="1">
            <a:schemeClr val="accent2"/>
          </a:effectRef>
          <a:fontRef idx="minor">
            <a:schemeClr val="lt1"/>
          </a:fontRef>
        </p:style>
        <p:txBody>
          <a:bodyPr rtlCol="1" anchor="ctr"/>
          <a:lstStyle/>
          <a:p>
            <a:pPr algn="ctr"/>
            <a:endParaRPr lang="he-IL" sz="1350"/>
          </a:p>
        </p:txBody>
      </p:sp>
      <p:sp>
        <p:nvSpPr>
          <p:cNvPr id="5" name="מלבן מעוגל 4"/>
          <p:cNvSpPr/>
          <p:nvPr/>
        </p:nvSpPr>
        <p:spPr>
          <a:xfrm>
            <a:off x="395653" y="1237331"/>
            <a:ext cx="1925516" cy="1213338"/>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endParaRPr lang="he-IL" sz="1350"/>
          </a:p>
        </p:txBody>
      </p:sp>
      <p:sp>
        <p:nvSpPr>
          <p:cNvPr id="6" name="TextBox 5"/>
          <p:cNvSpPr txBox="1"/>
          <p:nvPr/>
        </p:nvSpPr>
        <p:spPr>
          <a:xfrm>
            <a:off x="7049232" y="1358412"/>
            <a:ext cx="1688123" cy="715581"/>
          </a:xfrm>
          <a:prstGeom prst="rect">
            <a:avLst/>
          </a:prstGeom>
        </p:spPr>
        <p:style>
          <a:lnRef idx="3">
            <a:schemeClr val="lt1"/>
          </a:lnRef>
          <a:fillRef idx="1">
            <a:schemeClr val="accent2"/>
          </a:fillRef>
          <a:effectRef idx="1">
            <a:schemeClr val="accent2"/>
          </a:effectRef>
          <a:fontRef idx="minor">
            <a:schemeClr val="lt1"/>
          </a:fontRef>
        </p:style>
        <p:txBody>
          <a:bodyPr wrap="square" rtlCol="1">
            <a:spAutoFit/>
          </a:bodyPr>
          <a:lstStyle/>
          <a:p>
            <a:pPr algn="ctr"/>
            <a:r>
              <a:rPr lang="he-IL" sz="4050" b="1" dirty="0">
                <a:solidFill>
                  <a:srgbClr val="FF0000"/>
                </a:solidFill>
              </a:rPr>
              <a:t>א</a:t>
            </a:r>
            <a:r>
              <a:rPr lang="he-IL" sz="4050" b="1" dirty="0"/>
              <a:t>ירוע</a:t>
            </a:r>
            <a:endParaRPr lang="en-US" sz="4050" dirty="0"/>
          </a:p>
        </p:txBody>
      </p:sp>
      <p:sp>
        <p:nvSpPr>
          <p:cNvPr id="7" name="TextBox 6"/>
          <p:cNvSpPr txBox="1"/>
          <p:nvPr/>
        </p:nvSpPr>
        <p:spPr>
          <a:xfrm>
            <a:off x="4853353" y="1358411"/>
            <a:ext cx="1805835" cy="553998"/>
          </a:xfrm>
          <a:prstGeom prst="rect">
            <a:avLst/>
          </a:prstGeom>
          <a:noFill/>
        </p:spPr>
        <p:txBody>
          <a:bodyPr wrap="square" rtlCol="1">
            <a:spAutoFit/>
          </a:bodyPr>
          <a:lstStyle/>
          <a:p>
            <a:pPr algn="ctr"/>
            <a:r>
              <a:rPr lang="he-IL" sz="3000" b="1" dirty="0">
                <a:solidFill>
                  <a:srgbClr val="FF0000"/>
                </a:solidFill>
                <a:latin typeface="Times New Roman" panose="02020603050405020304" pitchFamily="18" charset="0"/>
                <a:ea typeface="Times New Roman" panose="02020603050405020304" pitchFamily="18" charset="0"/>
                <a:cs typeface="Tahoma" panose="020B0604030504040204" pitchFamily="34" charset="0"/>
              </a:rPr>
              <a:t>פ</a:t>
            </a:r>
            <a:r>
              <a:rPr lang="he-IL" sz="3000" b="1" dirty="0">
                <a:latin typeface="Times New Roman" panose="02020603050405020304" pitchFamily="18" charset="0"/>
                <a:ea typeface="Times New Roman" panose="02020603050405020304" pitchFamily="18" charset="0"/>
                <a:cs typeface="Tahoma" panose="020B0604030504040204" pitchFamily="34" charset="0"/>
              </a:rPr>
              <a:t>רשנות</a:t>
            </a:r>
            <a:endParaRPr lang="en-US" sz="3000" dirty="0">
              <a:latin typeface="Times New Roman" panose="02020603050405020304" pitchFamily="18" charset="0"/>
              <a:ea typeface="Times New Roman" panose="02020603050405020304" pitchFamily="18" charset="0"/>
            </a:endParaRPr>
          </a:p>
        </p:txBody>
      </p:sp>
      <p:sp>
        <p:nvSpPr>
          <p:cNvPr id="8" name="TextBox 7"/>
          <p:cNvSpPr txBox="1"/>
          <p:nvPr/>
        </p:nvSpPr>
        <p:spPr>
          <a:xfrm>
            <a:off x="2532186" y="1442442"/>
            <a:ext cx="1608992" cy="646331"/>
          </a:xfrm>
          <a:prstGeom prst="rect">
            <a:avLst/>
          </a:prstGeom>
          <a:noFill/>
        </p:spPr>
        <p:txBody>
          <a:bodyPr wrap="square" rtlCol="1">
            <a:spAutoFit/>
          </a:bodyPr>
          <a:lstStyle/>
          <a:p>
            <a:pPr algn="ctr"/>
            <a:r>
              <a:rPr lang="he-IL" sz="3600" b="1" dirty="0">
                <a:solidFill>
                  <a:srgbClr val="FF0000"/>
                </a:solidFill>
                <a:latin typeface="Times New Roman" panose="02020603050405020304" pitchFamily="18" charset="0"/>
                <a:ea typeface="Times New Roman" panose="02020603050405020304" pitchFamily="18" charset="0"/>
                <a:cs typeface="Tahoma" panose="020B0604030504040204" pitchFamily="34" charset="0"/>
              </a:rPr>
              <a:t>ר</a:t>
            </a:r>
            <a:r>
              <a:rPr lang="he-IL" sz="3600" b="1" dirty="0">
                <a:latin typeface="Times New Roman" panose="02020603050405020304" pitchFamily="18" charset="0"/>
                <a:ea typeface="Times New Roman" panose="02020603050405020304" pitchFamily="18" charset="0"/>
                <a:cs typeface="Tahoma" panose="020B0604030504040204" pitchFamily="34" charset="0"/>
              </a:rPr>
              <a:t>גש</a:t>
            </a:r>
            <a:endParaRPr lang="en-US" sz="3600" dirty="0">
              <a:latin typeface="Times New Roman" panose="02020603050405020304" pitchFamily="18" charset="0"/>
              <a:ea typeface="Times New Roman" panose="02020603050405020304" pitchFamily="18" charset="0"/>
            </a:endParaRPr>
          </a:p>
        </p:txBody>
      </p:sp>
      <p:sp>
        <p:nvSpPr>
          <p:cNvPr id="9" name="TextBox 8"/>
          <p:cNvSpPr txBox="1"/>
          <p:nvPr/>
        </p:nvSpPr>
        <p:spPr>
          <a:xfrm>
            <a:off x="524241" y="1442442"/>
            <a:ext cx="1668340" cy="646331"/>
          </a:xfrm>
          <a:prstGeom prst="rect">
            <a:avLst/>
          </a:prstGeom>
          <a:noFill/>
        </p:spPr>
        <p:txBody>
          <a:bodyPr wrap="square" rtlCol="1">
            <a:spAutoFit/>
          </a:bodyPr>
          <a:lstStyle/>
          <a:p>
            <a:pPr algn="ctr"/>
            <a:r>
              <a:rPr lang="he-IL" sz="3600" b="1" dirty="0">
                <a:solidFill>
                  <a:srgbClr val="FF0000"/>
                </a:solidFill>
                <a:latin typeface="Times New Roman" panose="02020603050405020304" pitchFamily="18" charset="0"/>
                <a:ea typeface="Times New Roman" panose="02020603050405020304" pitchFamily="18" charset="0"/>
                <a:cs typeface="Tahoma" panose="020B0604030504040204" pitchFamily="34" charset="0"/>
              </a:rPr>
              <a:t>ת</a:t>
            </a:r>
            <a:r>
              <a:rPr lang="he-IL" sz="3600" b="1" dirty="0">
                <a:latin typeface="Times New Roman" panose="02020603050405020304" pitchFamily="18" charset="0"/>
                <a:ea typeface="Times New Roman" panose="02020603050405020304" pitchFamily="18" charset="0"/>
                <a:cs typeface="Tahoma" panose="020B0604030504040204" pitchFamily="34" charset="0"/>
              </a:rPr>
              <a:t>גובה</a:t>
            </a:r>
            <a:endParaRPr lang="en-US" sz="3600" dirty="0">
              <a:latin typeface="Times New Roman" panose="02020603050405020304" pitchFamily="18" charset="0"/>
              <a:ea typeface="Times New Roman" panose="02020603050405020304" pitchFamily="18" charset="0"/>
            </a:endParaRPr>
          </a:p>
        </p:txBody>
      </p:sp>
      <p:sp>
        <p:nvSpPr>
          <p:cNvPr id="10" name="מלבן 9"/>
          <p:cNvSpPr/>
          <p:nvPr/>
        </p:nvSpPr>
        <p:spPr>
          <a:xfrm>
            <a:off x="6821470" y="2694656"/>
            <a:ext cx="1780442" cy="256516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קרה במציאות?</a:t>
            </a:r>
          </a:p>
          <a:p>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העובדות? </a:t>
            </a:r>
          </a:p>
          <a:p>
            <a:endPar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endParaRPr>
          </a:p>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הייתה השתלשלות האירועים?</a:t>
            </a: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p:txBody>
      </p:sp>
      <p:sp>
        <p:nvSpPr>
          <p:cNvPr id="11" name="מלבן 10"/>
          <p:cNvSpPr/>
          <p:nvPr/>
        </p:nvSpPr>
        <p:spPr>
          <a:xfrm>
            <a:off x="4549035" y="2694656"/>
            <a:ext cx="2110154" cy="256516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nSpc>
                <a:spcPct val="115000"/>
              </a:lnSpc>
            </a:pPr>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הפרשנות שנתתי לאירוע? </a:t>
            </a:r>
            <a:b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b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a:p>
            <a:pPr>
              <a:lnSpc>
                <a:spcPct val="150000"/>
              </a:lnSpc>
            </a:pPr>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אמרתי לעצמי במהלך, או בתום האירוע?</a:t>
            </a: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p:txBody>
      </p:sp>
      <p:sp>
        <p:nvSpPr>
          <p:cNvPr id="12" name="מלבן 11"/>
          <p:cNvSpPr/>
          <p:nvPr/>
        </p:nvSpPr>
        <p:spPr>
          <a:xfrm>
            <a:off x="2418985" y="2694656"/>
            <a:ext cx="2031023" cy="2538780"/>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nSpc>
                <a:spcPct val="115000"/>
              </a:lnSpc>
              <a:spcAft>
                <a:spcPts val="750"/>
              </a:spcAft>
            </a:pPr>
            <a:r>
              <a:rPr lang="he-IL" sz="1600" b="1" dirty="0">
                <a:solidFill>
                  <a:schemeClr val="accent2">
                    <a:lumMod val="75000"/>
                  </a:schemeClr>
                </a:solidFill>
                <a:latin typeface="Calibri" panose="020F0502020204030204" pitchFamily="34" charset="0"/>
                <a:ea typeface="Times New Roman" panose="02020603050405020304" pitchFamily="18" charset="0"/>
                <a:cs typeface="Tahoma" panose="020B0604030504040204" pitchFamily="34" charset="0"/>
              </a:rPr>
              <a:t>איזה רגש התעורר בי בעקבות האירוע? </a:t>
            </a:r>
            <a:endParaRPr lang="en-US" sz="16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750"/>
              </a:spcAft>
            </a:pPr>
            <a:r>
              <a:rPr lang="he-IL" sz="1600" b="1" dirty="0">
                <a:solidFill>
                  <a:schemeClr val="accent2">
                    <a:lumMod val="75000"/>
                  </a:schemeClr>
                </a:solidFill>
                <a:latin typeface="Calibri" panose="020F0502020204030204" pitchFamily="34" charset="0"/>
                <a:ea typeface="Times New Roman" panose="02020603050405020304" pitchFamily="18" charset="0"/>
                <a:cs typeface="Tahoma" panose="020B0604030504040204" pitchFamily="34" charset="0"/>
              </a:rPr>
              <a:t>איך</a:t>
            </a:r>
            <a:r>
              <a:rPr lang="he-IL" sz="1600" b="1" dirty="0">
                <a:solidFill>
                  <a:schemeClr val="accent2">
                    <a:lumMod val="75000"/>
                  </a:schemeClr>
                </a:solidFill>
                <a:latin typeface="Calibri" panose="020F0502020204030204" pitchFamily="34" charset="0"/>
                <a:ea typeface="Calibri" panose="020F0502020204030204" pitchFamily="34" charset="0"/>
                <a:cs typeface="Tahoma" panose="020B0604030504040204" pitchFamily="34" charset="0"/>
              </a:rPr>
              <a:t> </a:t>
            </a:r>
            <a:r>
              <a:rPr lang="he-IL" sz="1600" b="1" dirty="0">
                <a:solidFill>
                  <a:schemeClr val="accent2">
                    <a:lumMod val="75000"/>
                  </a:schemeClr>
                </a:solidFill>
                <a:latin typeface="Calibri" panose="020F0502020204030204" pitchFamily="34" charset="0"/>
                <a:ea typeface="Times New Roman" panose="02020603050405020304" pitchFamily="18" charset="0"/>
                <a:cs typeface="Tahoma" panose="020B0604030504040204" pitchFamily="34" charset="0"/>
              </a:rPr>
              <a:t>הרגשתי אחריו?</a:t>
            </a:r>
            <a:endParaRPr lang="en-US" sz="16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750"/>
              </a:spcAft>
            </a:pPr>
            <a:r>
              <a:rPr lang="he-IL" sz="1600" b="1" dirty="0">
                <a:solidFill>
                  <a:schemeClr val="accent2">
                    <a:lumMod val="75000"/>
                  </a:schemeClr>
                </a:solidFill>
                <a:latin typeface="Calibri" panose="020F0502020204030204" pitchFamily="34" charset="0"/>
                <a:ea typeface="Times New Roman" panose="02020603050405020304" pitchFamily="18" charset="0"/>
                <a:cs typeface="Tahoma" panose="020B0604030504040204" pitchFamily="34" charset="0"/>
              </a:rPr>
              <a:t>כמה זמן הרגשתי כך אחרי האירוע?</a:t>
            </a:r>
          </a:p>
        </p:txBody>
      </p:sp>
      <p:sp>
        <p:nvSpPr>
          <p:cNvPr id="13" name="מלבן 12"/>
          <p:cNvSpPr/>
          <p:nvPr/>
        </p:nvSpPr>
        <p:spPr>
          <a:xfrm>
            <a:off x="485773" y="2696016"/>
            <a:ext cx="1780443" cy="256380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מה עשיתי בעקבות האירוע? </a:t>
            </a:r>
            <a:b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b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כיצד פעלתי? </a:t>
            </a:r>
            <a:b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b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a:p>
            <a:r>
              <a:rPr lang="he-IL" sz="1600" b="1" dirty="0">
                <a:solidFill>
                  <a:schemeClr val="accent2">
                    <a:lumMod val="75000"/>
                  </a:schemeClr>
                </a:solidFill>
                <a:latin typeface="Times New Roman" panose="02020603050405020304" pitchFamily="18" charset="0"/>
                <a:ea typeface="Times New Roman" panose="02020603050405020304" pitchFamily="18" charset="0"/>
                <a:cs typeface="Tahoma" panose="020B0604030504040204" pitchFamily="34" charset="0"/>
              </a:rPr>
              <a:t>איך השפיע עלי האירוע? </a:t>
            </a:r>
            <a:endParaRPr lang="en-US" sz="1600" b="1" dirty="0">
              <a:solidFill>
                <a:schemeClr val="accent2">
                  <a:lumMod val="75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5498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500" fill="hold"/>
                                        <p:tgtEl>
                                          <p:spTgt spid="11"/>
                                        </p:tgtEl>
                                        <p:attrNameLst>
                                          <p:attrName>ppt_x</p:attrName>
                                        </p:attrNameLst>
                                      </p:cBhvr>
                                      <p:tavLst>
                                        <p:tav tm="0">
                                          <p:val>
                                            <p:strVal val="#ppt_x"/>
                                          </p:val>
                                        </p:tav>
                                        <p:tav tm="100000">
                                          <p:val>
                                            <p:strVal val="#ppt_x"/>
                                          </p:val>
                                        </p:tav>
                                      </p:tavLst>
                                    </p:anim>
                                    <p:anim calcmode="lin" valueType="num">
                                      <p:cBhvr additive="base">
                                        <p:cTn id="3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fill="hold"/>
                                        <p:tgtEl>
                                          <p:spTgt spid="13"/>
                                        </p:tgtEl>
                                        <p:attrNameLst>
                                          <p:attrName>ppt_x</p:attrName>
                                        </p:attrNameLst>
                                      </p:cBhvr>
                                      <p:tavLst>
                                        <p:tav tm="0">
                                          <p:val>
                                            <p:strVal val="#ppt_x"/>
                                          </p:val>
                                        </p:tav>
                                        <p:tav tm="100000">
                                          <p:val>
                                            <p:strVal val="#ppt_x"/>
                                          </p:val>
                                        </p:tav>
                                      </p:tavLst>
                                    </p:anim>
                                    <p:anim calcmode="lin" valueType="num">
                                      <p:cBhvr additive="base">
                                        <p:cTn id="4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a:solidFill>
                  <a:schemeClr val="tx1"/>
                </a:solidFill>
              </a:rPr>
              <a:t>האיכר הטיבטי</a:t>
            </a:r>
          </a:p>
        </p:txBody>
      </p:sp>
      <p:sp>
        <p:nvSpPr>
          <p:cNvPr id="3" name="מציין מיקום תוכן 2"/>
          <p:cNvSpPr>
            <a:spLocks noGrp="1"/>
          </p:cNvSpPr>
          <p:nvPr>
            <p:ph idx="1"/>
          </p:nvPr>
        </p:nvSpPr>
        <p:spPr/>
        <p:txBody>
          <a:bodyPr>
            <a:noAutofit/>
          </a:bodyPr>
          <a:lstStyle/>
          <a:p>
            <a:pPr marL="0" indent="0">
              <a:buNone/>
            </a:pPr>
            <a:r>
              <a:rPr lang="he-IL" sz="1800" dirty="0">
                <a:solidFill>
                  <a:schemeClr val="tx1"/>
                </a:solidFill>
                <a:latin typeface="David" panose="020E0502060401010101" pitchFamily="34" charset="-79"/>
                <a:cs typeface="David" panose="020E0502060401010101" pitchFamily="34" charset="-79"/>
              </a:rPr>
              <a:t> בכפר קטן בטיבט, חי לו איכר, עם אשתו שלושת בניו ושתי בנותיו. לאיכר היה סוס לבן; סוס יפה וחזק! כשהאיכר היה עובר ברחובות הכפר, רכוב על סוסו, היו האנשים מסתכלים בערגה, אל עבר הסוס, שהיה בעל מראה אצילי ומיוחד.  האיכר, היה רוכב על הסוס, כשראשו מורם, וניכר היה שהוא גאה בסוסו הלבן; לסוס קראו דאלי - שמשמעותו יופי אצילי.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en-US" sz="1800" dirty="0">
                <a:solidFill>
                  <a:schemeClr val="tx1"/>
                </a:solidFill>
                <a:latin typeface="David" panose="020E0502060401010101" pitchFamily="34" charset="-79"/>
                <a:cs typeface="David" panose="020E0502060401010101" pitchFamily="34" charset="-79"/>
              </a:rPr>
              <a:t> </a:t>
            </a:r>
            <a:r>
              <a:rPr lang="he-IL" sz="1800" dirty="0">
                <a:solidFill>
                  <a:schemeClr val="tx1"/>
                </a:solidFill>
                <a:latin typeface="David" panose="020E0502060401010101" pitchFamily="34" charset="-79"/>
                <a:cs typeface="David" panose="020E0502060401010101" pitchFamily="34" charset="-79"/>
              </a:rPr>
              <a:t>יום אחד, הגיע לכפר שליח מהמלך, פנה אל האיכר ואמר:  </a:t>
            </a:r>
            <a:r>
              <a:rPr lang="he-IL" sz="1800" b="1" dirty="0">
                <a:solidFill>
                  <a:schemeClr val="tx1"/>
                </a:solidFill>
                <a:latin typeface="David" panose="020E0502060401010101" pitchFamily="34" charset="-79"/>
                <a:cs typeface="David" panose="020E0502060401010101" pitchFamily="34" charset="-79"/>
              </a:rPr>
              <a:t>"המלך שמע על הסוס המיוחד שלך, והוא מבקש לקנות ממך את הסוס".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he-IL" sz="1800" dirty="0">
                <a:solidFill>
                  <a:schemeClr val="tx1"/>
                </a:solidFill>
                <a:latin typeface="David" panose="020E0502060401010101" pitchFamily="34" charset="-79"/>
                <a:cs typeface="David" panose="020E0502060401010101" pitchFamily="34" charset="-79"/>
              </a:rPr>
              <a:t>ענה האיכר: </a:t>
            </a:r>
            <a:r>
              <a:rPr lang="he-IL" sz="1800" b="1" i="1" dirty="0">
                <a:solidFill>
                  <a:schemeClr val="tx1"/>
                </a:solidFill>
                <a:latin typeface="David" panose="020E0502060401010101" pitchFamily="34" charset="-79"/>
                <a:cs typeface="David" panose="020E0502060401010101" pitchFamily="34" charset="-79"/>
              </a:rPr>
              <a:t>"לכבוד הוא לי, אך את הסוס, לא אוכל למכור! - הסוס הוא חלק מחיי, אני רגיל אליו, והוא רגיל אלי; לא אוכל למכור את הסוס".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he-IL" sz="1800" b="1" dirty="0">
                <a:solidFill>
                  <a:schemeClr val="tx1"/>
                </a:solidFill>
                <a:latin typeface="David" panose="020E0502060401010101" pitchFamily="34" charset="-79"/>
                <a:cs typeface="David" panose="020E0502060401010101" pitchFamily="34" charset="-79"/>
              </a:rPr>
              <a:t>"המלך ישלם לך בנדיבות רבה, וגם יזכור לך טובה, אם תמכור לו את הסוס" </a:t>
            </a:r>
            <a:r>
              <a:rPr lang="he-IL" sz="1800" dirty="0">
                <a:solidFill>
                  <a:schemeClr val="tx1"/>
                </a:solidFill>
                <a:latin typeface="David" panose="020E0502060401010101" pitchFamily="34" charset="-79"/>
                <a:cs typeface="David" panose="020E0502060401010101" pitchFamily="34" charset="-79"/>
              </a:rPr>
              <a:t>- אמר השליח.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he-IL" sz="1800" b="1" i="1" dirty="0">
                <a:solidFill>
                  <a:schemeClr val="tx1"/>
                </a:solidFill>
                <a:latin typeface="David" panose="020E0502060401010101" pitchFamily="34" charset="-79"/>
                <a:cs typeface="David" panose="020E0502060401010101" pitchFamily="34" charset="-79"/>
              </a:rPr>
              <a:t>"לא, לא אוכל למכור את הסוס. בעבורי, הסוס הוא חלק ממשפחתי, הסוס הוא חבר יקר!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he-IL" sz="1800" b="1" i="1" dirty="0">
                <a:solidFill>
                  <a:schemeClr val="tx1"/>
                </a:solidFill>
                <a:latin typeface="David" panose="020E0502060401010101" pitchFamily="34" charset="-79"/>
                <a:cs typeface="David" panose="020E0502060401010101" pitchFamily="34" charset="-79"/>
              </a:rPr>
              <a:t>- איך אוכל למכור את חברי הטוב? ... לא, לא אוכל למכור את דאלי בעד שום סכום!"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en-US" sz="1800" dirty="0">
                <a:solidFill>
                  <a:schemeClr val="tx1"/>
                </a:solidFill>
                <a:latin typeface="David" panose="020E0502060401010101" pitchFamily="34" charset="-79"/>
                <a:cs typeface="David" panose="020E0502060401010101" pitchFamily="34" charset="-79"/>
              </a:rPr>
              <a:t> </a:t>
            </a:r>
            <a:r>
              <a:rPr lang="he-IL" sz="1800" dirty="0">
                <a:solidFill>
                  <a:schemeClr val="tx1"/>
                </a:solidFill>
                <a:latin typeface="David" panose="020E0502060401010101" pitchFamily="34" charset="-79"/>
                <a:cs typeface="David" panose="020E0502060401010101" pitchFamily="34" charset="-79"/>
              </a:rPr>
              <a:t>מאוכזב, עזב שליח-המלך, מבלי שהצליח לשכנע את האיכר למכור את הסוס למלך. </a:t>
            </a:r>
            <a:endParaRPr lang="en-US" sz="1800" dirty="0">
              <a:solidFill>
                <a:schemeClr val="tx1"/>
              </a:solidFill>
              <a:latin typeface="David" panose="020E0502060401010101" pitchFamily="34" charset="-79"/>
              <a:cs typeface="David" panose="020E0502060401010101" pitchFamily="34" charset="-79"/>
            </a:endParaRPr>
          </a:p>
          <a:p>
            <a:pPr marL="0" indent="0">
              <a:buNone/>
            </a:pPr>
            <a:r>
              <a:rPr lang="he-IL" sz="1800" dirty="0">
                <a:solidFill>
                  <a:schemeClr val="tx1"/>
                </a:solidFill>
                <a:latin typeface="David" panose="020E0502060401010101" pitchFamily="34" charset="-79"/>
                <a:cs typeface="David" panose="020E0502060401010101" pitchFamily="34" charset="-79"/>
              </a:rPr>
              <a:t>עבר יום, עברו יומיים, עבר שבוע, גם שבועיים, ויום בהיר אחד, קם האיכר בבוקר, ולא ראה את הסוס. חיפש האיכר את הסוס בכל מקום שהכיר - והסוס - איננו. נראה היה, שהסוס נעלם... </a:t>
            </a:r>
          </a:p>
          <a:p>
            <a:pPr marL="0" indent="0">
              <a:buNone/>
            </a:pPr>
            <a:r>
              <a:rPr lang="he-IL" sz="3200" b="1" dirty="0">
                <a:solidFill>
                  <a:srgbClr val="FF0000"/>
                </a:solidFill>
                <a:latin typeface="David" panose="020E0502060401010101" pitchFamily="34" charset="-79"/>
                <a:cs typeface="David" panose="020E0502060401010101" pitchFamily="34" charset="-79"/>
              </a:rPr>
              <a:t> מה קרה לדעתכם? </a:t>
            </a:r>
            <a:endParaRPr lang="en-US" sz="3200" dirty="0">
              <a:solidFill>
                <a:srgbClr val="FF0000"/>
              </a:solidFill>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597807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marL="0" indent="0">
              <a:buNone/>
            </a:pPr>
            <a:r>
              <a:rPr lang="he-IL" b="1" dirty="0">
                <a:solidFill>
                  <a:schemeClr val="tx1"/>
                </a:solidFill>
                <a:latin typeface="David" panose="020E0502060401010101" pitchFamily="34" charset="-79"/>
                <a:cs typeface="David" panose="020E0502060401010101" pitchFamily="34" charset="-79"/>
              </a:rPr>
              <a:t>"איזה טיפש!" - </a:t>
            </a:r>
            <a:r>
              <a:rPr lang="he-IL" dirty="0">
                <a:solidFill>
                  <a:schemeClr val="tx1"/>
                </a:solidFill>
                <a:latin typeface="David" panose="020E0502060401010101" pitchFamily="34" charset="-79"/>
                <a:cs typeface="David" panose="020E0502060401010101" pitchFamily="34" charset="-79"/>
              </a:rPr>
              <a:t>קראו לעברו חבריו מהכפר</a:t>
            </a:r>
            <a:r>
              <a:rPr lang="he-IL" b="1" dirty="0">
                <a:solidFill>
                  <a:schemeClr val="tx1"/>
                </a:solidFill>
                <a:latin typeface="David" panose="020E0502060401010101" pitchFamily="34" charset="-79"/>
                <a:cs typeface="David" panose="020E0502060401010101" pitchFamily="34" charset="-79"/>
              </a:rPr>
              <a:t>. </a:t>
            </a:r>
            <a:endParaRPr lang="en-US" dirty="0">
              <a:solidFill>
                <a:schemeClr val="tx1"/>
              </a:solidFill>
              <a:latin typeface="David" panose="020E0502060401010101" pitchFamily="34" charset="-79"/>
              <a:cs typeface="David" panose="020E0502060401010101" pitchFamily="34" charset="-79"/>
            </a:endParaRPr>
          </a:p>
          <a:p>
            <a:pPr marL="0" indent="0">
              <a:buNone/>
            </a:pPr>
            <a:r>
              <a:rPr lang="he-IL" b="1" dirty="0">
                <a:solidFill>
                  <a:schemeClr val="tx1"/>
                </a:solidFill>
                <a:latin typeface="David" panose="020E0502060401010101" pitchFamily="34" charset="-79"/>
                <a:cs typeface="David" panose="020E0502060401010101" pitchFamily="34" charset="-79"/>
              </a:rPr>
              <a:t>"חבל שלא מכרת את הסוס למלך! יכולת למכור את הסוס למלך ולהתעשר, עכשיו, גנבו לך את הסוס והפסדת הכל! גם נשארת בלי הסוס וגם נשארת עני!" </a:t>
            </a:r>
            <a:endParaRPr lang="en-US" dirty="0">
              <a:solidFill>
                <a:schemeClr val="tx1"/>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a:p>
            <a:pPr marL="0" indent="0">
              <a:buNone/>
            </a:pPr>
            <a:r>
              <a:rPr lang="he-IL" sz="3200" b="1" dirty="0">
                <a:solidFill>
                  <a:srgbClr val="FF0000"/>
                </a:solidFill>
                <a:latin typeface="David" panose="020E0502060401010101" pitchFamily="34" charset="-79"/>
                <a:cs typeface="David" panose="020E0502060401010101" pitchFamily="34" charset="-79"/>
              </a:rPr>
              <a:t>מה דעתכם? על-פי מבחן התוצאה </a:t>
            </a:r>
            <a:r>
              <a:rPr lang="en-US" sz="3200" b="1" dirty="0">
                <a:solidFill>
                  <a:srgbClr val="FF0000"/>
                </a:solidFill>
                <a:latin typeface="David" panose="020E0502060401010101" pitchFamily="34" charset="-79"/>
                <a:cs typeface="David" panose="020E0502060401010101" pitchFamily="34" charset="-79"/>
              </a:rPr>
              <a:t>–</a:t>
            </a:r>
            <a:r>
              <a:rPr lang="he-IL" sz="3200" b="1" dirty="0">
                <a:solidFill>
                  <a:srgbClr val="FF0000"/>
                </a:solidFill>
                <a:latin typeface="David" panose="020E0502060401010101" pitchFamily="34" charset="-79"/>
                <a:cs typeface="David" panose="020E0502060401010101" pitchFamily="34" charset="-79"/>
              </a:rPr>
              <a:t> האם ניתן לומר שהוא הפסיד?</a:t>
            </a:r>
            <a:endParaRPr lang="en-US" sz="3200" b="1" dirty="0">
              <a:solidFill>
                <a:srgbClr val="FF0000"/>
              </a:solidFill>
              <a:latin typeface="David" panose="020E0502060401010101" pitchFamily="34" charset="-79"/>
              <a:cs typeface="David" panose="020E0502060401010101" pitchFamily="34" charset="-79"/>
            </a:endParaRPr>
          </a:p>
          <a:p>
            <a:pPr marL="0" indent="0">
              <a:buNone/>
            </a:pPr>
            <a:endParaRPr lang="he-IL" dirty="0">
              <a:solidFill>
                <a:schemeClr val="tx1"/>
              </a:solidFill>
              <a:latin typeface="David" panose="020E0502060401010101" pitchFamily="34" charset="-79"/>
              <a:cs typeface="David" panose="020E0502060401010101" pitchFamily="34" charset="-79"/>
            </a:endParaRPr>
          </a:p>
        </p:txBody>
      </p:sp>
      <p:sp>
        <p:nvSpPr>
          <p:cNvPr id="4" name="כותרת 1"/>
          <p:cNvSpPr txBox="1">
            <a:spLocks/>
          </p:cNvSpPr>
          <p:nvPr/>
        </p:nvSpPr>
        <p:spPr>
          <a:xfrm>
            <a:off x="609600" y="188640"/>
            <a:ext cx="8229600" cy="1111664"/>
          </a:xfrm>
          <a:prstGeom prst="rect">
            <a:avLst/>
          </a:prstGeom>
        </p:spPr>
        <p:txBody>
          <a:bodyPr vert="horz" lIns="91440" tIns="45720" rIns="91440" bIns="45720" rtlCol="0" anchor="ctr">
            <a:normAutofit/>
          </a:bodyPr>
          <a:lstStyle>
            <a:lvl1pPr algn="ctr" defTabSz="914400" rtl="1"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r>
              <a:rPr lang="he-IL" dirty="0">
                <a:solidFill>
                  <a:schemeClr val="bg1"/>
                </a:solidFill>
              </a:rPr>
              <a:t>האיכר הטיבטי</a:t>
            </a:r>
          </a:p>
        </p:txBody>
      </p:sp>
    </p:spTree>
    <p:extLst>
      <p:ext uri="{BB962C8B-B14F-4D97-AF65-F5344CB8AC3E}">
        <p14:creationId xmlns:p14="http://schemas.microsoft.com/office/powerpoint/2010/main" val="8421292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5c61c7270d23be5a0bcb31ba4bf525abfc76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דקטור (Decatur)</Template>
  <TotalTime>1374</TotalTime>
  <Words>1445</Words>
  <Application>Microsoft Office PowerPoint</Application>
  <PresentationFormat>‫הצגה על המסך (4:3)</PresentationFormat>
  <Paragraphs>142</Paragraphs>
  <Slides>20</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20</vt:i4>
      </vt:variant>
    </vt:vector>
  </HeadingPairs>
  <TitlesOfParts>
    <vt:vector size="29" baseType="lpstr">
      <vt:lpstr>Arial</vt:lpstr>
      <vt:lpstr>Bodoni MT Condensed</vt:lpstr>
      <vt:lpstr>Calibri</vt:lpstr>
      <vt:lpstr>Courier New</vt:lpstr>
      <vt:lpstr>David</vt:lpstr>
      <vt:lpstr>Franklin Gothic Book</vt:lpstr>
      <vt:lpstr>Times New Roman</vt:lpstr>
      <vt:lpstr>Wingdings</vt:lpstr>
      <vt:lpstr>Decatur</vt:lpstr>
      <vt:lpstr>מצגת של PowerPoint‏</vt:lpstr>
      <vt:lpstr>איזה מבין העיגולים האמצעיים גדול יותר?</vt:lpstr>
      <vt:lpstr>דגים או ציפורים?</vt:lpstr>
      <vt:lpstr>מצגת של PowerPoint‏</vt:lpstr>
      <vt:lpstr>מודל א.פ.ר.ת - המשגה</vt:lpstr>
      <vt:lpstr>למודל ארבעה שלבים:</vt:lpstr>
      <vt:lpstr>מצגת של PowerPoint‏</vt:lpstr>
      <vt:lpstr>האיכר הטיבטי</vt:lpstr>
      <vt:lpstr>מצגת של PowerPoint‏</vt:lpstr>
      <vt:lpstr>מצגת של PowerPoint‏</vt:lpstr>
      <vt:lpstr>האיכר הטיבטי</vt:lpstr>
      <vt:lpstr>מצגת של PowerPoint‏</vt:lpstr>
      <vt:lpstr>האיכר הטיבטי</vt:lpstr>
      <vt:lpstr>מודל אפרת</vt:lpstr>
      <vt:lpstr>אירוע לדוגמא:</vt:lpstr>
      <vt:lpstr>פרשנות אחרת לאותו האירוע:</vt:lpstr>
      <vt:lpstr>שימוש במודל א.פ.ר.ת - דוגמאות</vt:lpstr>
      <vt:lpstr>משימות כיתה</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כיצד מגיבים לסיטואציות?</dc:title>
  <dc:creator>Dorian</dc:creator>
  <cp:lastModifiedBy>Owner</cp:lastModifiedBy>
  <cp:revision>39</cp:revision>
  <dcterms:created xsi:type="dcterms:W3CDTF">2014-02-04T21:40:29Z</dcterms:created>
  <dcterms:modified xsi:type="dcterms:W3CDTF">2024-04-12T12:52:40Z</dcterms:modified>
</cp:coreProperties>
</file>